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6" r:id="rId1"/>
  </p:sldMasterIdLst>
  <p:notesMasterIdLst>
    <p:notesMasterId r:id="rId44"/>
  </p:notesMasterIdLst>
  <p:handoutMasterIdLst>
    <p:handoutMasterId r:id="rId45"/>
  </p:handoutMasterIdLst>
  <p:sldIdLst>
    <p:sldId id="256" r:id="rId2"/>
    <p:sldId id="545" r:id="rId3"/>
    <p:sldId id="546" r:id="rId4"/>
    <p:sldId id="554" r:id="rId5"/>
    <p:sldId id="563" r:id="rId6"/>
    <p:sldId id="436" r:id="rId7"/>
    <p:sldId id="565" r:id="rId8"/>
    <p:sldId id="520" r:id="rId9"/>
    <p:sldId id="537" r:id="rId10"/>
    <p:sldId id="539" r:id="rId11"/>
    <p:sldId id="540" r:id="rId12"/>
    <p:sldId id="541" r:id="rId13"/>
    <p:sldId id="435" r:id="rId14"/>
    <p:sldId id="564" r:id="rId15"/>
    <p:sldId id="432" r:id="rId16"/>
    <p:sldId id="380" r:id="rId17"/>
    <p:sldId id="566" r:id="rId18"/>
    <p:sldId id="547" r:id="rId19"/>
    <p:sldId id="548" r:id="rId20"/>
    <p:sldId id="549" r:id="rId21"/>
    <p:sldId id="532" r:id="rId22"/>
    <p:sldId id="493" r:id="rId23"/>
    <p:sldId id="567" r:id="rId24"/>
    <p:sldId id="555" r:id="rId25"/>
    <p:sldId id="556" r:id="rId26"/>
    <p:sldId id="557" r:id="rId27"/>
    <p:sldId id="517" r:id="rId28"/>
    <p:sldId id="512" r:id="rId29"/>
    <p:sldId id="513" r:id="rId30"/>
    <p:sldId id="514" r:id="rId31"/>
    <p:sldId id="515" r:id="rId32"/>
    <p:sldId id="516" r:id="rId33"/>
    <p:sldId id="568" r:id="rId34"/>
    <p:sldId id="551" r:id="rId35"/>
    <p:sldId id="552" r:id="rId36"/>
    <p:sldId id="553" r:id="rId37"/>
    <p:sldId id="467" r:id="rId38"/>
    <p:sldId id="558" r:id="rId39"/>
    <p:sldId id="559" r:id="rId40"/>
    <p:sldId id="560" r:id="rId41"/>
    <p:sldId id="561" r:id="rId42"/>
    <p:sldId id="562" r:id="rId43"/>
  </p:sldIdLst>
  <p:sldSz cx="13411200" cy="100584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1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BCEF"/>
    <a:srgbClr val="0066CC"/>
    <a:srgbClr val="000066"/>
    <a:srgbClr val="58595B"/>
    <a:srgbClr val="0099CC"/>
    <a:srgbClr val="4F81BD"/>
    <a:srgbClr val="10297D"/>
    <a:srgbClr val="0F2D8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149" autoAdjust="0"/>
  </p:normalViewPr>
  <p:slideViewPr>
    <p:cSldViewPr>
      <p:cViewPr varScale="1">
        <p:scale>
          <a:sx n="85" d="100"/>
          <a:sy n="85" d="100"/>
        </p:scale>
        <p:origin x="624" y="102"/>
      </p:cViewPr>
      <p:guideLst>
        <p:guide orient="horz" pos="2880"/>
        <p:guide pos="186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C86BA3-99DB-B446-A89B-CF8D8A535B67}" type="doc">
      <dgm:prSet loTypeId="urn:microsoft.com/office/officeart/2005/8/layout/hProcess9" loCatId="" qsTypeId="urn:microsoft.com/office/officeart/2005/8/quickstyle/simple1#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17244AD-DEB7-0A42-B227-F14D6F107957}">
      <dgm:prSet phldrT="[Text]" custT="1"/>
      <dgm:spPr/>
      <dgm:t>
        <a:bodyPr/>
        <a:lstStyle/>
        <a:p>
          <a:pPr algn="ctr"/>
          <a:r>
            <a:rPr lang="en-US" sz="1150" dirty="0" smtClean="0"/>
            <a:t>Solicitation of  Conceptual Proposals</a:t>
          </a:r>
        </a:p>
        <a:p>
          <a:pPr algn="ctr"/>
          <a:endParaRPr lang="en-US" sz="1150" dirty="0" smtClean="0"/>
        </a:p>
        <a:p>
          <a:pPr algn="ctr"/>
          <a:endParaRPr lang="en-US" sz="1150" dirty="0" smtClean="0"/>
        </a:p>
        <a:p>
          <a:pPr algn="ctr"/>
          <a:endParaRPr lang="en-US" sz="1150" dirty="0" smtClean="0"/>
        </a:p>
        <a:p>
          <a:pPr algn="ctr"/>
          <a:endParaRPr lang="en-US" sz="1150" dirty="0" smtClean="0"/>
        </a:p>
        <a:p>
          <a:pPr algn="ctr"/>
          <a:endParaRPr lang="en-US" sz="1150" dirty="0"/>
        </a:p>
      </dgm:t>
    </dgm:pt>
    <dgm:pt modelId="{11132A4C-87CE-6347-8A1C-48A4929D6126}" type="parTrans" cxnId="{CDCA4E96-8F4D-2440-BF8B-A011F114E91D}">
      <dgm:prSet/>
      <dgm:spPr/>
      <dgm:t>
        <a:bodyPr/>
        <a:lstStyle/>
        <a:p>
          <a:endParaRPr lang="en-US"/>
        </a:p>
      </dgm:t>
    </dgm:pt>
    <dgm:pt modelId="{448E7476-06AA-704A-BE86-764B62EDFB29}" type="sibTrans" cxnId="{CDCA4E96-8F4D-2440-BF8B-A011F114E91D}">
      <dgm:prSet/>
      <dgm:spPr/>
      <dgm:t>
        <a:bodyPr/>
        <a:lstStyle/>
        <a:p>
          <a:endParaRPr lang="en-US"/>
        </a:p>
      </dgm:t>
    </dgm:pt>
    <dgm:pt modelId="{6F574304-257E-2440-8C1B-8C3F34C4C47D}">
      <dgm:prSet phldrT="[Text]" custT="1"/>
      <dgm:spPr/>
      <dgm:t>
        <a:bodyPr/>
        <a:lstStyle/>
        <a:p>
          <a:pPr algn="ctr"/>
          <a:r>
            <a:rPr lang="en-US" sz="1200" dirty="0" smtClean="0"/>
            <a:t>Decision to Proceed to Detailed Phase</a:t>
          </a:r>
          <a:endParaRPr lang="en-US" sz="1200" dirty="0"/>
        </a:p>
      </dgm:t>
    </dgm:pt>
    <dgm:pt modelId="{8E6385EA-E05A-8E41-BE31-BF21624C4788}" type="parTrans" cxnId="{D0BA9578-F79D-474F-B234-99DDF08F7179}">
      <dgm:prSet/>
      <dgm:spPr/>
      <dgm:t>
        <a:bodyPr/>
        <a:lstStyle/>
        <a:p>
          <a:endParaRPr lang="en-US"/>
        </a:p>
      </dgm:t>
    </dgm:pt>
    <dgm:pt modelId="{F9F040D7-EF71-524F-B884-75DCC9833F33}" type="sibTrans" cxnId="{D0BA9578-F79D-474F-B234-99DDF08F7179}">
      <dgm:prSet/>
      <dgm:spPr/>
      <dgm:t>
        <a:bodyPr/>
        <a:lstStyle/>
        <a:p>
          <a:endParaRPr lang="en-US"/>
        </a:p>
      </dgm:t>
    </dgm:pt>
    <dgm:pt modelId="{6BB90024-9D00-BE4C-9966-FE31AB4C4C57}">
      <dgm:prSet phldrT="[Text]" custT="1"/>
      <dgm:spPr/>
      <dgm:t>
        <a:bodyPr/>
        <a:lstStyle/>
        <a:p>
          <a:pPr algn="ctr"/>
          <a:r>
            <a:rPr lang="en-US" sz="1200" dirty="0" smtClean="0"/>
            <a:t>Receive and Evaluate Detailed Proposals </a:t>
          </a:r>
        </a:p>
        <a:p>
          <a:pPr algn="ctr"/>
          <a:endParaRPr lang="en-US" sz="1200" dirty="0" smtClean="0"/>
        </a:p>
        <a:p>
          <a:pPr algn="ctr"/>
          <a:endParaRPr lang="en-US" sz="1200" dirty="0" smtClean="0"/>
        </a:p>
        <a:p>
          <a:pPr algn="ctr"/>
          <a:endParaRPr lang="en-US" sz="1200" dirty="0" smtClean="0"/>
        </a:p>
        <a:p>
          <a:pPr algn="ctr"/>
          <a:endParaRPr lang="en-US" sz="1200" dirty="0" smtClean="0"/>
        </a:p>
        <a:p>
          <a:pPr algn="ctr"/>
          <a:r>
            <a:rPr lang="en-US" sz="1200" dirty="0" smtClean="0"/>
            <a:t>  </a:t>
          </a:r>
          <a:endParaRPr lang="en-US" sz="1200" dirty="0"/>
        </a:p>
      </dgm:t>
    </dgm:pt>
    <dgm:pt modelId="{7F9F74D7-5F3A-5B49-8B36-DBB5168F7BD9}" type="parTrans" cxnId="{4DA866C0-6447-B547-962D-6AE4B37AFAD7}">
      <dgm:prSet/>
      <dgm:spPr/>
      <dgm:t>
        <a:bodyPr/>
        <a:lstStyle/>
        <a:p>
          <a:endParaRPr lang="en-US"/>
        </a:p>
      </dgm:t>
    </dgm:pt>
    <dgm:pt modelId="{CB8DF8E3-80BD-824A-91FC-9459B8303005}" type="sibTrans" cxnId="{4DA866C0-6447-B547-962D-6AE4B37AFAD7}">
      <dgm:prSet/>
      <dgm:spPr/>
      <dgm:t>
        <a:bodyPr/>
        <a:lstStyle/>
        <a:p>
          <a:endParaRPr lang="en-US"/>
        </a:p>
      </dgm:t>
    </dgm:pt>
    <dgm:pt modelId="{570E1567-4B9F-2146-820B-CD11C8724B3B}">
      <dgm:prSet phldrT="[Text]" custT="1"/>
      <dgm:spPr/>
      <dgm:t>
        <a:bodyPr/>
        <a:lstStyle/>
        <a:p>
          <a:pPr algn="ctr"/>
          <a:r>
            <a:rPr lang="en-US" sz="1200" dirty="0" smtClean="0"/>
            <a:t>Selection of Preferred Proposer </a:t>
          </a:r>
        </a:p>
        <a:p>
          <a:pPr algn="ctr"/>
          <a:r>
            <a:rPr lang="en-US" sz="1200" dirty="0" smtClean="0"/>
            <a:t>   </a:t>
          </a:r>
        </a:p>
        <a:p>
          <a:pPr algn="ctr"/>
          <a:endParaRPr lang="en-US" sz="1200" dirty="0" smtClean="0"/>
        </a:p>
        <a:p>
          <a:pPr algn="ctr"/>
          <a:endParaRPr lang="en-US" sz="1200" dirty="0" smtClean="0"/>
        </a:p>
        <a:p>
          <a:pPr algn="ctr"/>
          <a:endParaRPr lang="en-US" sz="1200" dirty="0" smtClean="0"/>
        </a:p>
        <a:p>
          <a:pPr algn="ctr"/>
          <a:endParaRPr lang="en-US" sz="1200" dirty="0" smtClean="0"/>
        </a:p>
      </dgm:t>
    </dgm:pt>
    <dgm:pt modelId="{96C43889-7F1C-2447-BB5E-0E2B831E6F2F}" type="parTrans" cxnId="{F93AEFD4-726D-9840-AA58-E92E7615C9D1}">
      <dgm:prSet/>
      <dgm:spPr/>
      <dgm:t>
        <a:bodyPr/>
        <a:lstStyle/>
        <a:p>
          <a:endParaRPr lang="en-US"/>
        </a:p>
      </dgm:t>
    </dgm:pt>
    <dgm:pt modelId="{3287603E-C2E3-6742-856D-771E862299C0}" type="sibTrans" cxnId="{F93AEFD4-726D-9840-AA58-E92E7615C9D1}">
      <dgm:prSet/>
      <dgm:spPr/>
      <dgm:t>
        <a:bodyPr/>
        <a:lstStyle/>
        <a:p>
          <a:endParaRPr lang="en-US"/>
        </a:p>
      </dgm:t>
    </dgm:pt>
    <dgm:pt modelId="{D1C555B8-5BA9-BC44-A2AD-4D1F35C65F47}">
      <dgm:prSet phldrT="[Text]" custT="1"/>
      <dgm:spPr/>
      <dgm:t>
        <a:bodyPr/>
        <a:lstStyle/>
        <a:p>
          <a:pPr algn="ctr"/>
          <a:r>
            <a:rPr lang="en-US" sz="1200" dirty="0" smtClean="0"/>
            <a:t>Comprehensive</a:t>
          </a:r>
          <a:r>
            <a:rPr lang="en-US" sz="900" dirty="0" smtClean="0"/>
            <a:t> </a:t>
          </a:r>
          <a:r>
            <a:rPr lang="en-US" sz="1200" dirty="0" smtClean="0"/>
            <a:t>Agreement Approval by City Council </a:t>
          </a:r>
        </a:p>
        <a:p>
          <a:pPr algn="ctr"/>
          <a:endParaRPr lang="en-US" sz="1000" dirty="0" smtClean="0"/>
        </a:p>
        <a:p>
          <a:pPr algn="ctr"/>
          <a:endParaRPr lang="en-US" sz="1000" dirty="0" smtClean="0"/>
        </a:p>
        <a:p>
          <a:pPr algn="ctr"/>
          <a:endParaRPr lang="en-US" sz="1000" dirty="0" smtClean="0"/>
        </a:p>
        <a:p>
          <a:pPr algn="ctr"/>
          <a:endParaRPr lang="en-US" sz="1000" dirty="0" smtClean="0"/>
        </a:p>
        <a:p>
          <a:pPr algn="ctr"/>
          <a:endParaRPr lang="en-US" sz="1000" dirty="0" smtClean="0"/>
        </a:p>
        <a:p>
          <a:pPr algn="ctr"/>
          <a:endParaRPr lang="en-US" sz="1000" dirty="0"/>
        </a:p>
      </dgm:t>
    </dgm:pt>
    <dgm:pt modelId="{76556271-D707-EA40-84EE-83A29D5E057E}" type="parTrans" cxnId="{BF30795F-31B7-5E4C-93A8-EF1D325F0613}">
      <dgm:prSet/>
      <dgm:spPr/>
      <dgm:t>
        <a:bodyPr/>
        <a:lstStyle/>
        <a:p>
          <a:endParaRPr lang="en-US"/>
        </a:p>
      </dgm:t>
    </dgm:pt>
    <dgm:pt modelId="{AD00DAB8-6995-474A-9622-D3495176FF12}" type="sibTrans" cxnId="{BF30795F-31B7-5E4C-93A8-EF1D325F0613}">
      <dgm:prSet/>
      <dgm:spPr/>
      <dgm:t>
        <a:bodyPr/>
        <a:lstStyle/>
        <a:p>
          <a:endParaRPr lang="en-US"/>
        </a:p>
      </dgm:t>
    </dgm:pt>
    <dgm:pt modelId="{4BA9090F-2EC2-9F46-9CC9-DC608497B0EB}">
      <dgm:prSet phldrT="[Text]" custT="1"/>
      <dgm:spPr/>
      <dgm:t>
        <a:bodyPr/>
        <a:lstStyle/>
        <a:p>
          <a:pPr algn="ctr"/>
          <a:endParaRPr lang="en-US" sz="1200" dirty="0"/>
        </a:p>
      </dgm:t>
    </dgm:pt>
    <dgm:pt modelId="{51001109-75A0-3D47-A937-FE74587FA98C}" type="parTrans" cxnId="{6AA3D872-8ABF-E747-99AB-192305261EB1}">
      <dgm:prSet/>
      <dgm:spPr/>
      <dgm:t>
        <a:bodyPr/>
        <a:lstStyle/>
        <a:p>
          <a:endParaRPr lang="en-US"/>
        </a:p>
      </dgm:t>
    </dgm:pt>
    <dgm:pt modelId="{FF5C66A7-9ECD-D946-AEDF-97506802AA35}" type="sibTrans" cxnId="{6AA3D872-8ABF-E747-99AB-192305261EB1}">
      <dgm:prSet/>
      <dgm:spPr/>
      <dgm:t>
        <a:bodyPr/>
        <a:lstStyle/>
        <a:p>
          <a:endParaRPr lang="en-US"/>
        </a:p>
      </dgm:t>
    </dgm:pt>
    <dgm:pt modelId="{43BD05DF-5A54-4B31-B60C-61E1704D77FA}">
      <dgm:prSet phldrT="[Text]" custT="1"/>
      <dgm:spPr/>
      <dgm:t>
        <a:bodyPr/>
        <a:lstStyle/>
        <a:p>
          <a:pPr algn="ctr"/>
          <a:r>
            <a:rPr lang="en-US" sz="1200" dirty="0" smtClean="0"/>
            <a:t>Receive, Post &amp; Evaluate Proposals</a:t>
          </a:r>
        </a:p>
        <a:p>
          <a:pPr algn="ctr"/>
          <a:endParaRPr lang="en-US" sz="1200" dirty="0" smtClean="0"/>
        </a:p>
        <a:p>
          <a:pPr algn="ctr"/>
          <a:endParaRPr lang="en-US" sz="1200" dirty="0" smtClean="0"/>
        </a:p>
        <a:p>
          <a:pPr algn="ctr"/>
          <a:endParaRPr lang="en-US" sz="1200" dirty="0" smtClean="0"/>
        </a:p>
        <a:p>
          <a:pPr algn="ctr"/>
          <a:endParaRPr lang="en-US" sz="1200" dirty="0" smtClean="0"/>
        </a:p>
        <a:p>
          <a:pPr algn="ctr"/>
          <a:endParaRPr lang="en-US" sz="1200" dirty="0"/>
        </a:p>
      </dgm:t>
    </dgm:pt>
    <dgm:pt modelId="{F3FAE537-B8C7-4C64-9514-89C161965694}" type="parTrans" cxnId="{37F2CE67-1816-40B4-8BB5-BCBDC0ECF272}">
      <dgm:prSet/>
      <dgm:spPr/>
      <dgm:t>
        <a:bodyPr/>
        <a:lstStyle/>
        <a:p>
          <a:endParaRPr lang="en-US"/>
        </a:p>
      </dgm:t>
    </dgm:pt>
    <dgm:pt modelId="{11D5D3C8-9492-46BF-ACBB-254A7DBDD11B}" type="sibTrans" cxnId="{37F2CE67-1816-40B4-8BB5-BCBDC0ECF272}">
      <dgm:prSet/>
      <dgm:spPr/>
      <dgm:t>
        <a:bodyPr/>
        <a:lstStyle/>
        <a:p>
          <a:endParaRPr lang="en-US"/>
        </a:p>
      </dgm:t>
    </dgm:pt>
    <dgm:pt modelId="{2F46FDBA-59D1-418F-ABB8-1019AD9FCC83}">
      <dgm:prSet phldrT="[Text]" custT="1"/>
      <dgm:spPr/>
      <dgm:t>
        <a:bodyPr/>
        <a:lstStyle/>
        <a:p>
          <a:pPr algn="ctr"/>
          <a:r>
            <a:rPr lang="en-US" sz="1200" dirty="0" smtClean="0"/>
            <a:t>Interim Agreement Approval By City Council</a:t>
          </a:r>
        </a:p>
        <a:p>
          <a:pPr algn="ctr"/>
          <a:endParaRPr lang="en-US" sz="1150" dirty="0" smtClean="0"/>
        </a:p>
        <a:p>
          <a:pPr algn="ctr"/>
          <a:endParaRPr lang="en-US" sz="1150" dirty="0" smtClean="0"/>
        </a:p>
        <a:p>
          <a:pPr algn="ctr"/>
          <a:endParaRPr lang="en-US" sz="1150" dirty="0" smtClean="0"/>
        </a:p>
        <a:p>
          <a:pPr algn="ctr"/>
          <a:endParaRPr lang="en-US" sz="1150" dirty="0" smtClean="0"/>
        </a:p>
        <a:p>
          <a:pPr algn="ctr"/>
          <a:endParaRPr lang="en-US" sz="1150" dirty="0"/>
        </a:p>
      </dgm:t>
    </dgm:pt>
    <dgm:pt modelId="{0D0445E1-1008-4BA2-BEAD-00AAF6A0BFA3}" type="parTrans" cxnId="{86E51430-9DFD-4ADC-8DBE-6D66205E87DA}">
      <dgm:prSet/>
      <dgm:spPr/>
      <dgm:t>
        <a:bodyPr/>
        <a:lstStyle/>
        <a:p>
          <a:endParaRPr lang="en-US"/>
        </a:p>
      </dgm:t>
    </dgm:pt>
    <dgm:pt modelId="{7910CB3E-A4C3-43C6-8FA5-09DCDCEC1F4E}" type="sibTrans" cxnId="{86E51430-9DFD-4ADC-8DBE-6D66205E87DA}">
      <dgm:prSet/>
      <dgm:spPr/>
      <dgm:t>
        <a:bodyPr/>
        <a:lstStyle/>
        <a:p>
          <a:endParaRPr lang="en-US"/>
        </a:p>
      </dgm:t>
    </dgm:pt>
    <dgm:pt modelId="{FB35B31F-683D-5D44-ADB0-A1F2067914B3}">
      <dgm:prSet phldrT="[Text]" custT="1"/>
      <dgm:spPr/>
      <dgm:t>
        <a:bodyPr/>
        <a:lstStyle/>
        <a:p>
          <a:pPr algn="ctr"/>
          <a:endParaRPr lang="en-US" sz="1150" dirty="0" smtClean="0"/>
        </a:p>
        <a:p>
          <a:pPr algn="ctr"/>
          <a:r>
            <a:rPr lang="en-US" sz="1150" dirty="0" smtClean="0"/>
            <a:t>Public Hearing</a:t>
          </a:r>
        </a:p>
        <a:p>
          <a:pPr algn="ctr"/>
          <a:endParaRPr lang="en-US" sz="1150" dirty="0" smtClean="0"/>
        </a:p>
        <a:p>
          <a:pPr algn="ctr"/>
          <a:endParaRPr lang="en-US" sz="1150" dirty="0" smtClean="0"/>
        </a:p>
        <a:p>
          <a:pPr algn="ctr"/>
          <a:endParaRPr lang="en-US" sz="1150" dirty="0" smtClean="0"/>
        </a:p>
        <a:p>
          <a:pPr algn="ctr"/>
          <a:endParaRPr lang="en-US" sz="1150" dirty="0" smtClean="0"/>
        </a:p>
        <a:p>
          <a:pPr algn="ctr"/>
          <a:endParaRPr lang="en-US" sz="1150" dirty="0" smtClean="0"/>
        </a:p>
        <a:p>
          <a:pPr algn="ctr"/>
          <a:endParaRPr lang="en-US" sz="1150" dirty="0"/>
        </a:p>
      </dgm:t>
    </dgm:pt>
    <dgm:pt modelId="{81383CD1-1A73-9A4B-BA0D-BB0BD590798E}" type="sibTrans" cxnId="{09786D18-076D-E247-9195-10362FA76068}">
      <dgm:prSet/>
      <dgm:spPr/>
      <dgm:t>
        <a:bodyPr/>
        <a:lstStyle/>
        <a:p>
          <a:endParaRPr lang="en-US"/>
        </a:p>
      </dgm:t>
    </dgm:pt>
    <dgm:pt modelId="{4C056D31-CD07-5841-8607-184B5F1DBFE2}" type="parTrans" cxnId="{09786D18-076D-E247-9195-10362FA76068}">
      <dgm:prSet/>
      <dgm:spPr/>
      <dgm:t>
        <a:bodyPr/>
        <a:lstStyle/>
        <a:p>
          <a:endParaRPr lang="en-US"/>
        </a:p>
      </dgm:t>
    </dgm:pt>
    <dgm:pt modelId="{745408A5-6466-D145-A01C-71BAD54CDF62}" type="pres">
      <dgm:prSet presAssocID="{B2C86BA3-99DB-B446-A89B-CF8D8A535B6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555096-69F9-B445-8E29-225BC865E0B9}" type="pres">
      <dgm:prSet presAssocID="{B2C86BA3-99DB-B446-A89B-CF8D8A535B67}" presName="arrow" presStyleLbl="bgShp" presStyleIdx="0" presStyleCnt="1"/>
      <dgm:spPr/>
      <dgm:t>
        <a:bodyPr/>
        <a:lstStyle/>
        <a:p>
          <a:endParaRPr lang="en-US"/>
        </a:p>
      </dgm:t>
    </dgm:pt>
    <dgm:pt modelId="{8C91FCD9-B9C3-BE40-9165-67AF2E90E894}" type="pres">
      <dgm:prSet presAssocID="{B2C86BA3-99DB-B446-A89B-CF8D8A535B67}" presName="linearProcess" presStyleCnt="0"/>
      <dgm:spPr/>
      <dgm:t>
        <a:bodyPr/>
        <a:lstStyle/>
        <a:p>
          <a:endParaRPr lang="en-US"/>
        </a:p>
      </dgm:t>
    </dgm:pt>
    <dgm:pt modelId="{1085641B-894B-7444-ABC0-B69D7A616CEC}" type="pres">
      <dgm:prSet presAssocID="{917244AD-DEB7-0A42-B227-F14D6F107957}" presName="text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489AC-0537-AA46-B447-EECEBB616114}" type="pres">
      <dgm:prSet presAssocID="{448E7476-06AA-704A-BE86-764B62EDFB29}" presName="sibTrans" presStyleCnt="0"/>
      <dgm:spPr/>
      <dgm:t>
        <a:bodyPr/>
        <a:lstStyle/>
        <a:p>
          <a:endParaRPr lang="en-US"/>
        </a:p>
      </dgm:t>
    </dgm:pt>
    <dgm:pt modelId="{C6869961-A56B-4160-8A41-31D04E16DAEE}" type="pres">
      <dgm:prSet presAssocID="{43BD05DF-5A54-4B31-B60C-61E1704D77FA}" presName="text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270F5C-F2D3-47C5-9148-A91CA84338BD}" type="pres">
      <dgm:prSet presAssocID="{11D5D3C8-9492-46BF-ACBB-254A7DBDD11B}" presName="sibTrans" presStyleCnt="0"/>
      <dgm:spPr/>
    </dgm:pt>
    <dgm:pt modelId="{52BBF5CD-C43A-3343-BFD5-2BDCE1920321}" type="pres">
      <dgm:prSet presAssocID="{6F574304-257E-2440-8C1B-8C3F34C4C47D}" presName="text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EB448D-AC05-594F-A20A-12D2C140B805}" type="pres">
      <dgm:prSet presAssocID="{F9F040D7-EF71-524F-B884-75DCC9833F33}" presName="sibTrans" presStyleCnt="0"/>
      <dgm:spPr/>
      <dgm:t>
        <a:bodyPr/>
        <a:lstStyle/>
        <a:p>
          <a:endParaRPr lang="en-US"/>
        </a:p>
      </dgm:t>
    </dgm:pt>
    <dgm:pt modelId="{35590DC2-2636-474C-BDED-53C9DE7C61FC}" type="pres">
      <dgm:prSet presAssocID="{6BB90024-9D00-BE4C-9966-FE31AB4C4C57}" presName="text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D370F4-31E8-0641-B561-11A0A7098E3F}" type="pres">
      <dgm:prSet presAssocID="{CB8DF8E3-80BD-824A-91FC-9459B8303005}" presName="sibTrans" presStyleCnt="0"/>
      <dgm:spPr/>
      <dgm:t>
        <a:bodyPr/>
        <a:lstStyle/>
        <a:p>
          <a:endParaRPr lang="en-US"/>
        </a:p>
      </dgm:t>
    </dgm:pt>
    <dgm:pt modelId="{C5824FFD-58C5-654C-9CCE-64400CCDC4BD}" type="pres">
      <dgm:prSet presAssocID="{570E1567-4B9F-2146-820B-CD11C8724B3B}" presName="text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75F5AA-9D10-DC49-9338-01FA29278D8F}" type="pres">
      <dgm:prSet presAssocID="{3287603E-C2E3-6742-856D-771E862299C0}" presName="sibTrans" presStyleCnt="0"/>
      <dgm:spPr/>
      <dgm:t>
        <a:bodyPr/>
        <a:lstStyle/>
        <a:p>
          <a:endParaRPr lang="en-US"/>
        </a:p>
      </dgm:t>
    </dgm:pt>
    <dgm:pt modelId="{4CE7A9A7-C6F1-554E-B9D2-F32640318850}" type="pres">
      <dgm:prSet presAssocID="{FB35B31F-683D-5D44-ADB0-A1F2067914B3}" presName="text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8618D9-F037-5449-8D22-3C8A82185813}" type="pres">
      <dgm:prSet presAssocID="{81383CD1-1A73-9A4B-BA0D-BB0BD590798E}" presName="sibTrans" presStyleCnt="0"/>
      <dgm:spPr/>
      <dgm:t>
        <a:bodyPr/>
        <a:lstStyle/>
        <a:p>
          <a:endParaRPr lang="en-US"/>
        </a:p>
      </dgm:t>
    </dgm:pt>
    <dgm:pt modelId="{FC945687-3E7E-4FBF-8A50-D3655F87FF2A}" type="pres">
      <dgm:prSet presAssocID="{2F46FDBA-59D1-418F-ABB8-1019AD9FCC83}" presName="text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C13B21-D94B-4EEF-AD22-85A47C3B6A7A}" type="pres">
      <dgm:prSet presAssocID="{7910CB3E-A4C3-43C6-8FA5-09DCDCEC1F4E}" presName="sibTrans" presStyleCnt="0"/>
      <dgm:spPr/>
    </dgm:pt>
    <dgm:pt modelId="{8686FAE1-3F09-9744-A67E-E9F8C95F0809}" type="pres">
      <dgm:prSet presAssocID="{D1C555B8-5BA9-BC44-A2AD-4D1F35C65F47}" presName="text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31CC5E-4591-4ACF-8332-2D02B52F7CD3}" type="presOf" srcId="{43BD05DF-5A54-4B31-B60C-61E1704D77FA}" destId="{C6869961-A56B-4160-8A41-31D04E16DAEE}" srcOrd="0" destOrd="0" presId="urn:microsoft.com/office/officeart/2005/8/layout/hProcess9"/>
    <dgm:cxn modelId="{F93AEFD4-726D-9840-AA58-E92E7615C9D1}" srcId="{B2C86BA3-99DB-B446-A89B-CF8D8A535B67}" destId="{570E1567-4B9F-2146-820B-CD11C8724B3B}" srcOrd="4" destOrd="0" parTransId="{96C43889-7F1C-2447-BB5E-0E2B831E6F2F}" sibTransId="{3287603E-C2E3-6742-856D-771E862299C0}"/>
    <dgm:cxn modelId="{D0BA9578-F79D-474F-B234-99DDF08F7179}" srcId="{B2C86BA3-99DB-B446-A89B-CF8D8A535B67}" destId="{6F574304-257E-2440-8C1B-8C3F34C4C47D}" srcOrd="2" destOrd="0" parTransId="{8E6385EA-E05A-8E41-BE31-BF21624C4788}" sibTransId="{F9F040D7-EF71-524F-B884-75DCC9833F33}"/>
    <dgm:cxn modelId="{92727B08-035C-4129-BD0F-02C9375D8FA4}" type="presOf" srcId="{2F46FDBA-59D1-418F-ABB8-1019AD9FCC83}" destId="{FC945687-3E7E-4FBF-8A50-D3655F87FF2A}" srcOrd="0" destOrd="0" presId="urn:microsoft.com/office/officeart/2005/8/layout/hProcess9"/>
    <dgm:cxn modelId="{37F2CE67-1816-40B4-8BB5-BCBDC0ECF272}" srcId="{B2C86BA3-99DB-B446-A89B-CF8D8A535B67}" destId="{43BD05DF-5A54-4B31-B60C-61E1704D77FA}" srcOrd="1" destOrd="0" parTransId="{F3FAE537-B8C7-4C64-9514-89C161965694}" sibTransId="{11D5D3C8-9492-46BF-ACBB-254A7DBDD11B}"/>
    <dgm:cxn modelId="{86E51430-9DFD-4ADC-8DBE-6D66205E87DA}" srcId="{B2C86BA3-99DB-B446-A89B-CF8D8A535B67}" destId="{2F46FDBA-59D1-418F-ABB8-1019AD9FCC83}" srcOrd="6" destOrd="0" parTransId="{0D0445E1-1008-4BA2-BEAD-00AAF6A0BFA3}" sibTransId="{7910CB3E-A4C3-43C6-8FA5-09DCDCEC1F4E}"/>
    <dgm:cxn modelId="{342233E6-B87E-4FB6-821D-B0C4A98868AD}" type="presOf" srcId="{4BA9090F-2EC2-9F46-9CC9-DC608497B0EB}" destId="{52BBF5CD-C43A-3343-BFD5-2BDCE1920321}" srcOrd="0" destOrd="1" presId="urn:microsoft.com/office/officeart/2005/8/layout/hProcess9"/>
    <dgm:cxn modelId="{BF30795F-31B7-5E4C-93A8-EF1D325F0613}" srcId="{B2C86BA3-99DB-B446-A89B-CF8D8A535B67}" destId="{D1C555B8-5BA9-BC44-A2AD-4D1F35C65F47}" srcOrd="7" destOrd="0" parTransId="{76556271-D707-EA40-84EE-83A29D5E057E}" sibTransId="{AD00DAB8-6995-474A-9622-D3495176FF12}"/>
    <dgm:cxn modelId="{09786D18-076D-E247-9195-10362FA76068}" srcId="{B2C86BA3-99DB-B446-A89B-CF8D8A535B67}" destId="{FB35B31F-683D-5D44-ADB0-A1F2067914B3}" srcOrd="5" destOrd="0" parTransId="{4C056D31-CD07-5841-8607-184B5F1DBFE2}" sibTransId="{81383CD1-1A73-9A4B-BA0D-BB0BD590798E}"/>
    <dgm:cxn modelId="{CDCA4E96-8F4D-2440-BF8B-A011F114E91D}" srcId="{B2C86BA3-99DB-B446-A89B-CF8D8A535B67}" destId="{917244AD-DEB7-0A42-B227-F14D6F107957}" srcOrd="0" destOrd="0" parTransId="{11132A4C-87CE-6347-8A1C-48A4929D6126}" sibTransId="{448E7476-06AA-704A-BE86-764B62EDFB29}"/>
    <dgm:cxn modelId="{6AA3D872-8ABF-E747-99AB-192305261EB1}" srcId="{6F574304-257E-2440-8C1B-8C3F34C4C47D}" destId="{4BA9090F-2EC2-9F46-9CC9-DC608497B0EB}" srcOrd="0" destOrd="0" parTransId="{51001109-75A0-3D47-A937-FE74587FA98C}" sibTransId="{FF5C66A7-9ECD-D946-AEDF-97506802AA35}"/>
    <dgm:cxn modelId="{E7728CBB-DAA0-452E-A7B0-B01FEC09B55D}" type="presOf" srcId="{6BB90024-9D00-BE4C-9966-FE31AB4C4C57}" destId="{35590DC2-2636-474C-BDED-53C9DE7C61FC}" srcOrd="0" destOrd="0" presId="urn:microsoft.com/office/officeart/2005/8/layout/hProcess9"/>
    <dgm:cxn modelId="{DD3C34BF-588F-4612-A8C3-65CC824286AC}" type="presOf" srcId="{B2C86BA3-99DB-B446-A89B-CF8D8A535B67}" destId="{745408A5-6466-D145-A01C-71BAD54CDF62}" srcOrd="0" destOrd="0" presId="urn:microsoft.com/office/officeart/2005/8/layout/hProcess9"/>
    <dgm:cxn modelId="{EB6FB39D-BA88-4278-A4A1-F21E5D7235E5}" type="presOf" srcId="{6F574304-257E-2440-8C1B-8C3F34C4C47D}" destId="{52BBF5CD-C43A-3343-BFD5-2BDCE1920321}" srcOrd="0" destOrd="0" presId="urn:microsoft.com/office/officeart/2005/8/layout/hProcess9"/>
    <dgm:cxn modelId="{F65BAFDD-D362-48B4-8530-E88A2DDB0BD1}" type="presOf" srcId="{FB35B31F-683D-5D44-ADB0-A1F2067914B3}" destId="{4CE7A9A7-C6F1-554E-B9D2-F32640318850}" srcOrd="0" destOrd="0" presId="urn:microsoft.com/office/officeart/2005/8/layout/hProcess9"/>
    <dgm:cxn modelId="{AE9E3138-5397-4014-A400-9ED34498334B}" type="presOf" srcId="{917244AD-DEB7-0A42-B227-F14D6F107957}" destId="{1085641B-894B-7444-ABC0-B69D7A616CEC}" srcOrd="0" destOrd="0" presId="urn:microsoft.com/office/officeart/2005/8/layout/hProcess9"/>
    <dgm:cxn modelId="{4DA866C0-6447-B547-962D-6AE4B37AFAD7}" srcId="{B2C86BA3-99DB-B446-A89B-CF8D8A535B67}" destId="{6BB90024-9D00-BE4C-9966-FE31AB4C4C57}" srcOrd="3" destOrd="0" parTransId="{7F9F74D7-5F3A-5B49-8B36-DBB5168F7BD9}" sibTransId="{CB8DF8E3-80BD-824A-91FC-9459B8303005}"/>
    <dgm:cxn modelId="{4B80E73E-94EB-4FEA-A609-462C5C3C4282}" type="presOf" srcId="{570E1567-4B9F-2146-820B-CD11C8724B3B}" destId="{C5824FFD-58C5-654C-9CCE-64400CCDC4BD}" srcOrd="0" destOrd="0" presId="urn:microsoft.com/office/officeart/2005/8/layout/hProcess9"/>
    <dgm:cxn modelId="{554ACE00-212D-463E-92B1-0E234D9CCF6D}" type="presOf" srcId="{D1C555B8-5BA9-BC44-A2AD-4D1F35C65F47}" destId="{8686FAE1-3F09-9744-A67E-E9F8C95F0809}" srcOrd="0" destOrd="0" presId="urn:microsoft.com/office/officeart/2005/8/layout/hProcess9"/>
    <dgm:cxn modelId="{B661A964-9D16-4D20-AB16-B9A5EB2B21DD}" type="presParOf" srcId="{745408A5-6466-D145-A01C-71BAD54CDF62}" destId="{FA555096-69F9-B445-8E29-225BC865E0B9}" srcOrd="0" destOrd="0" presId="urn:microsoft.com/office/officeart/2005/8/layout/hProcess9"/>
    <dgm:cxn modelId="{337D5E14-A452-4FCB-9536-D9EEEBD05E1A}" type="presParOf" srcId="{745408A5-6466-D145-A01C-71BAD54CDF62}" destId="{8C91FCD9-B9C3-BE40-9165-67AF2E90E894}" srcOrd="1" destOrd="0" presId="urn:microsoft.com/office/officeart/2005/8/layout/hProcess9"/>
    <dgm:cxn modelId="{7C8946F7-9B92-44A5-B9E3-9177DD70FC7C}" type="presParOf" srcId="{8C91FCD9-B9C3-BE40-9165-67AF2E90E894}" destId="{1085641B-894B-7444-ABC0-B69D7A616CEC}" srcOrd="0" destOrd="0" presId="urn:microsoft.com/office/officeart/2005/8/layout/hProcess9"/>
    <dgm:cxn modelId="{3C8F3A5A-F9A4-4BE7-B414-A6AE309FCB7E}" type="presParOf" srcId="{8C91FCD9-B9C3-BE40-9165-67AF2E90E894}" destId="{E6C489AC-0537-AA46-B447-EECEBB616114}" srcOrd="1" destOrd="0" presId="urn:microsoft.com/office/officeart/2005/8/layout/hProcess9"/>
    <dgm:cxn modelId="{2728B76E-7E1A-4A34-9897-892C63951457}" type="presParOf" srcId="{8C91FCD9-B9C3-BE40-9165-67AF2E90E894}" destId="{C6869961-A56B-4160-8A41-31D04E16DAEE}" srcOrd="2" destOrd="0" presId="urn:microsoft.com/office/officeart/2005/8/layout/hProcess9"/>
    <dgm:cxn modelId="{E7D071E2-4CA3-4ADD-A59D-AE42AF21B43F}" type="presParOf" srcId="{8C91FCD9-B9C3-BE40-9165-67AF2E90E894}" destId="{65270F5C-F2D3-47C5-9148-A91CA84338BD}" srcOrd="3" destOrd="0" presId="urn:microsoft.com/office/officeart/2005/8/layout/hProcess9"/>
    <dgm:cxn modelId="{C787DFAC-C485-4ECA-854A-6EF5B26A4411}" type="presParOf" srcId="{8C91FCD9-B9C3-BE40-9165-67AF2E90E894}" destId="{52BBF5CD-C43A-3343-BFD5-2BDCE1920321}" srcOrd="4" destOrd="0" presId="urn:microsoft.com/office/officeart/2005/8/layout/hProcess9"/>
    <dgm:cxn modelId="{811F84BC-5562-4911-9813-525BFEF835E1}" type="presParOf" srcId="{8C91FCD9-B9C3-BE40-9165-67AF2E90E894}" destId="{22EB448D-AC05-594F-A20A-12D2C140B805}" srcOrd="5" destOrd="0" presId="urn:microsoft.com/office/officeart/2005/8/layout/hProcess9"/>
    <dgm:cxn modelId="{39735C19-FAA2-4350-B262-BD63B111735B}" type="presParOf" srcId="{8C91FCD9-B9C3-BE40-9165-67AF2E90E894}" destId="{35590DC2-2636-474C-BDED-53C9DE7C61FC}" srcOrd="6" destOrd="0" presId="urn:microsoft.com/office/officeart/2005/8/layout/hProcess9"/>
    <dgm:cxn modelId="{7ABA475F-436C-463C-ADAE-F1E1059C81DF}" type="presParOf" srcId="{8C91FCD9-B9C3-BE40-9165-67AF2E90E894}" destId="{5BD370F4-31E8-0641-B561-11A0A7098E3F}" srcOrd="7" destOrd="0" presId="urn:microsoft.com/office/officeart/2005/8/layout/hProcess9"/>
    <dgm:cxn modelId="{D616E5B5-4210-4397-A8BA-3B5231F637A6}" type="presParOf" srcId="{8C91FCD9-B9C3-BE40-9165-67AF2E90E894}" destId="{C5824FFD-58C5-654C-9CCE-64400CCDC4BD}" srcOrd="8" destOrd="0" presId="urn:microsoft.com/office/officeart/2005/8/layout/hProcess9"/>
    <dgm:cxn modelId="{DFA776CD-A153-4AAD-8142-E0AA6E1725B0}" type="presParOf" srcId="{8C91FCD9-B9C3-BE40-9165-67AF2E90E894}" destId="{D475F5AA-9D10-DC49-9338-01FA29278D8F}" srcOrd="9" destOrd="0" presId="urn:microsoft.com/office/officeart/2005/8/layout/hProcess9"/>
    <dgm:cxn modelId="{36938326-1ACB-48D4-8BA9-E95D920AA601}" type="presParOf" srcId="{8C91FCD9-B9C3-BE40-9165-67AF2E90E894}" destId="{4CE7A9A7-C6F1-554E-B9D2-F32640318850}" srcOrd="10" destOrd="0" presId="urn:microsoft.com/office/officeart/2005/8/layout/hProcess9"/>
    <dgm:cxn modelId="{B6102262-AEB0-40F0-A517-A0336E60F8C5}" type="presParOf" srcId="{8C91FCD9-B9C3-BE40-9165-67AF2E90E894}" destId="{6E8618D9-F037-5449-8D22-3C8A82185813}" srcOrd="11" destOrd="0" presId="urn:microsoft.com/office/officeart/2005/8/layout/hProcess9"/>
    <dgm:cxn modelId="{BB5A9615-B715-4E6D-A089-A67EB9171E7F}" type="presParOf" srcId="{8C91FCD9-B9C3-BE40-9165-67AF2E90E894}" destId="{FC945687-3E7E-4FBF-8A50-D3655F87FF2A}" srcOrd="12" destOrd="0" presId="urn:microsoft.com/office/officeart/2005/8/layout/hProcess9"/>
    <dgm:cxn modelId="{35F16F62-B8B6-43A1-9325-11B9CECF33CD}" type="presParOf" srcId="{8C91FCD9-B9C3-BE40-9165-67AF2E90E894}" destId="{AAC13B21-D94B-4EEF-AD22-85A47C3B6A7A}" srcOrd="13" destOrd="0" presId="urn:microsoft.com/office/officeart/2005/8/layout/hProcess9"/>
    <dgm:cxn modelId="{0AA14E35-AC6C-4889-ACFA-B742B3195322}" type="presParOf" srcId="{8C91FCD9-B9C3-BE40-9165-67AF2E90E894}" destId="{8686FAE1-3F09-9744-A67E-E9F8C95F0809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1AE430-52CA-F54F-B0F4-93A4E2250669}" type="doc">
      <dgm:prSet loTypeId="urn:microsoft.com/office/officeart/2005/8/layout/chevron1" loCatId="" qsTypeId="urn:microsoft.com/office/officeart/2005/8/quickstyle/simple3" qsCatId="simple" csTypeId="urn:microsoft.com/office/officeart/2005/8/colors/colorful2" csCatId="colorful" phldr="1"/>
      <dgm:spPr/>
    </dgm:pt>
    <dgm:pt modelId="{11F0357C-DC3F-7A4F-9292-28E052C099A6}">
      <dgm:prSet phldrT="[Text]" custT="1"/>
      <dgm:spPr/>
      <dgm:t>
        <a:bodyPr/>
        <a:lstStyle/>
        <a:p>
          <a:pPr algn="l"/>
          <a:r>
            <a:rPr lang="en-US" sz="2400" dirty="0" smtClean="0"/>
            <a:t>  Conceptual Phase  </a:t>
          </a:r>
          <a:endParaRPr lang="en-US" sz="2400" dirty="0"/>
        </a:p>
      </dgm:t>
    </dgm:pt>
    <dgm:pt modelId="{5619E992-E4F2-9440-AF8A-FD637DE5BF52}" type="parTrans" cxnId="{4B9A6E4D-7E08-DE45-BD17-0FD1AD912D18}">
      <dgm:prSet/>
      <dgm:spPr/>
      <dgm:t>
        <a:bodyPr/>
        <a:lstStyle/>
        <a:p>
          <a:endParaRPr lang="en-US"/>
        </a:p>
      </dgm:t>
    </dgm:pt>
    <dgm:pt modelId="{AFD41287-9117-4544-90E5-4E1B872326C8}" type="sibTrans" cxnId="{4B9A6E4D-7E08-DE45-BD17-0FD1AD912D18}">
      <dgm:prSet/>
      <dgm:spPr/>
      <dgm:t>
        <a:bodyPr/>
        <a:lstStyle/>
        <a:p>
          <a:endParaRPr lang="en-US"/>
        </a:p>
      </dgm:t>
    </dgm:pt>
    <dgm:pt modelId="{8A51C728-81F3-3E46-AD94-623090CBABD9}">
      <dgm:prSet phldrT="[Text]" custT="1"/>
      <dgm:spPr/>
      <dgm:t>
        <a:bodyPr/>
        <a:lstStyle/>
        <a:p>
          <a:r>
            <a:rPr lang="en-US" sz="2400" dirty="0" smtClean="0"/>
            <a:t>Detailed Phase</a:t>
          </a:r>
          <a:endParaRPr lang="en-US" sz="2400" dirty="0"/>
        </a:p>
      </dgm:t>
    </dgm:pt>
    <dgm:pt modelId="{D8504384-9B93-C34E-B7B7-7F30D2410DA4}" type="parTrans" cxnId="{C42F6298-2725-4E48-80C6-A11CE3895D00}">
      <dgm:prSet/>
      <dgm:spPr/>
      <dgm:t>
        <a:bodyPr/>
        <a:lstStyle/>
        <a:p>
          <a:endParaRPr lang="en-US"/>
        </a:p>
      </dgm:t>
    </dgm:pt>
    <dgm:pt modelId="{345E7588-24D8-7D42-BF44-E7793D0A9940}" type="sibTrans" cxnId="{C42F6298-2725-4E48-80C6-A11CE3895D00}">
      <dgm:prSet/>
      <dgm:spPr/>
      <dgm:t>
        <a:bodyPr/>
        <a:lstStyle/>
        <a:p>
          <a:endParaRPr lang="en-US"/>
        </a:p>
      </dgm:t>
    </dgm:pt>
    <dgm:pt modelId="{672EA29F-8A47-FC47-A57F-D84573778ED8}" type="pres">
      <dgm:prSet presAssocID="{B61AE430-52CA-F54F-B0F4-93A4E2250669}" presName="Name0" presStyleCnt="0">
        <dgm:presLayoutVars>
          <dgm:dir/>
          <dgm:animLvl val="lvl"/>
          <dgm:resizeHandles val="exact"/>
        </dgm:presLayoutVars>
      </dgm:prSet>
      <dgm:spPr/>
    </dgm:pt>
    <dgm:pt modelId="{C2096DB8-1615-C645-8688-986C84FF96CE}" type="pres">
      <dgm:prSet presAssocID="{11F0357C-DC3F-7A4F-9292-28E052C099A6}" presName="parTxOnly" presStyleLbl="node1" presStyleIdx="0" presStyleCnt="2" custScaleX="461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D0BCF4-FDE2-F84B-ABD3-73CFC8A5D93A}" type="pres">
      <dgm:prSet presAssocID="{AFD41287-9117-4544-90E5-4E1B872326C8}" presName="parTxOnlySpace" presStyleCnt="0"/>
      <dgm:spPr/>
    </dgm:pt>
    <dgm:pt modelId="{603339C7-0B28-3B41-BE04-85C1F324D1C0}" type="pres">
      <dgm:prSet presAssocID="{8A51C728-81F3-3E46-AD94-623090CBABD9}" presName="parTxOnly" presStyleLbl="node1" presStyleIdx="1" presStyleCnt="2" custScaleX="63908" custLinFactNeighborX="16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2F6298-2725-4E48-80C6-A11CE3895D00}" srcId="{B61AE430-52CA-F54F-B0F4-93A4E2250669}" destId="{8A51C728-81F3-3E46-AD94-623090CBABD9}" srcOrd="1" destOrd="0" parTransId="{D8504384-9B93-C34E-B7B7-7F30D2410DA4}" sibTransId="{345E7588-24D8-7D42-BF44-E7793D0A9940}"/>
    <dgm:cxn modelId="{43899167-E587-484A-878B-D64692FE536E}" type="presOf" srcId="{11F0357C-DC3F-7A4F-9292-28E052C099A6}" destId="{C2096DB8-1615-C645-8688-986C84FF96CE}" srcOrd="0" destOrd="0" presId="urn:microsoft.com/office/officeart/2005/8/layout/chevron1"/>
    <dgm:cxn modelId="{31E4FEFD-F6C9-460A-A466-0487DA8F9CB3}" type="presOf" srcId="{8A51C728-81F3-3E46-AD94-623090CBABD9}" destId="{603339C7-0B28-3B41-BE04-85C1F324D1C0}" srcOrd="0" destOrd="0" presId="urn:microsoft.com/office/officeart/2005/8/layout/chevron1"/>
    <dgm:cxn modelId="{4B9A6E4D-7E08-DE45-BD17-0FD1AD912D18}" srcId="{B61AE430-52CA-F54F-B0F4-93A4E2250669}" destId="{11F0357C-DC3F-7A4F-9292-28E052C099A6}" srcOrd="0" destOrd="0" parTransId="{5619E992-E4F2-9440-AF8A-FD637DE5BF52}" sibTransId="{AFD41287-9117-4544-90E5-4E1B872326C8}"/>
    <dgm:cxn modelId="{60ED9253-A2E7-4596-A6BC-959E5FDBEFAD}" type="presOf" srcId="{B61AE430-52CA-F54F-B0F4-93A4E2250669}" destId="{672EA29F-8A47-FC47-A57F-D84573778ED8}" srcOrd="0" destOrd="0" presId="urn:microsoft.com/office/officeart/2005/8/layout/chevron1"/>
    <dgm:cxn modelId="{5CE52991-7455-45CC-B6C4-07F0572FFB4C}" type="presParOf" srcId="{672EA29F-8A47-FC47-A57F-D84573778ED8}" destId="{C2096DB8-1615-C645-8688-986C84FF96CE}" srcOrd="0" destOrd="0" presId="urn:microsoft.com/office/officeart/2005/8/layout/chevron1"/>
    <dgm:cxn modelId="{817A03EE-1017-44CC-9F92-04F07FFF0D2F}" type="presParOf" srcId="{672EA29F-8A47-FC47-A57F-D84573778ED8}" destId="{B3D0BCF4-FDE2-F84B-ABD3-73CFC8A5D93A}" srcOrd="1" destOrd="0" presId="urn:microsoft.com/office/officeart/2005/8/layout/chevron1"/>
    <dgm:cxn modelId="{D0733E6A-5485-4CEE-B75D-F32A1244F56C}" type="presParOf" srcId="{672EA29F-8A47-FC47-A57F-D84573778ED8}" destId="{603339C7-0B28-3B41-BE04-85C1F324D1C0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C86BA3-99DB-B446-A89B-CF8D8A535B67}" type="doc">
      <dgm:prSet loTypeId="urn:microsoft.com/office/officeart/2005/8/layout/hProcess9" loCatId="" qsTypeId="urn:microsoft.com/office/officeart/2005/8/quickstyle/simple1#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17244AD-DEB7-0A42-B227-F14D6F107957}">
      <dgm:prSet phldrT="[Text]" custT="1"/>
      <dgm:spPr/>
      <dgm:t>
        <a:bodyPr/>
        <a:lstStyle/>
        <a:p>
          <a:pPr algn="ctr"/>
          <a:r>
            <a:rPr lang="en-US" sz="1800" b="1" dirty="0">
              <a:solidFill>
                <a:schemeClr val="tx1"/>
              </a:solidFill>
            </a:rPr>
            <a:t>Review and Interview</a:t>
          </a:r>
        </a:p>
      </dgm:t>
    </dgm:pt>
    <dgm:pt modelId="{11132A4C-87CE-6347-8A1C-48A4929D6126}" type="parTrans" cxnId="{CDCA4E96-8F4D-2440-BF8B-A011F114E91D}">
      <dgm:prSet/>
      <dgm:spPr/>
      <dgm:t>
        <a:bodyPr/>
        <a:lstStyle/>
        <a:p>
          <a:endParaRPr lang="en-US"/>
        </a:p>
      </dgm:t>
    </dgm:pt>
    <dgm:pt modelId="{448E7476-06AA-704A-BE86-764B62EDFB29}" type="sibTrans" cxnId="{CDCA4E96-8F4D-2440-BF8B-A011F114E91D}">
      <dgm:prSet/>
      <dgm:spPr/>
      <dgm:t>
        <a:bodyPr/>
        <a:lstStyle/>
        <a:p>
          <a:endParaRPr lang="en-US"/>
        </a:p>
      </dgm:t>
    </dgm:pt>
    <dgm:pt modelId="{6F574304-257E-2440-8C1B-8C3F34C4C47D}">
      <dgm:prSet phldrT="[Text]" custT="1"/>
      <dgm:spPr/>
      <dgm:t>
        <a:bodyPr/>
        <a:lstStyle/>
        <a:p>
          <a:pPr algn="ctr"/>
          <a:r>
            <a:rPr lang="en-US" sz="1800" b="1" dirty="0">
              <a:solidFill>
                <a:schemeClr val="tx1"/>
              </a:solidFill>
            </a:rPr>
            <a:t>Select Qualified Developer / Operator</a:t>
          </a:r>
        </a:p>
      </dgm:t>
    </dgm:pt>
    <dgm:pt modelId="{8E6385EA-E05A-8E41-BE31-BF21624C4788}" type="parTrans" cxnId="{D0BA9578-F79D-474F-B234-99DDF08F7179}">
      <dgm:prSet/>
      <dgm:spPr/>
      <dgm:t>
        <a:bodyPr/>
        <a:lstStyle/>
        <a:p>
          <a:endParaRPr lang="en-US"/>
        </a:p>
      </dgm:t>
    </dgm:pt>
    <dgm:pt modelId="{F9F040D7-EF71-524F-B884-75DCC9833F33}" type="sibTrans" cxnId="{D0BA9578-F79D-474F-B234-99DDF08F7179}">
      <dgm:prSet/>
      <dgm:spPr/>
      <dgm:t>
        <a:bodyPr/>
        <a:lstStyle/>
        <a:p>
          <a:endParaRPr lang="en-US"/>
        </a:p>
      </dgm:t>
    </dgm:pt>
    <dgm:pt modelId="{87BB6A87-89A6-FF4D-BAD4-41E06D0B65C6}">
      <dgm:prSet phldrT="[Text]" custT="1"/>
      <dgm:spPr/>
      <dgm:t>
        <a:bodyPr/>
        <a:lstStyle/>
        <a:p>
          <a:pPr algn="ctr"/>
          <a:r>
            <a:rPr lang="en-US" sz="1800" b="1" dirty="0">
              <a:solidFill>
                <a:schemeClr val="tx1"/>
              </a:solidFill>
            </a:rPr>
            <a:t>Public Engagement &amp; Concept Refinement </a:t>
          </a:r>
        </a:p>
      </dgm:t>
    </dgm:pt>
    <dgm:pt modelId="{8155A252-210A-A54C-AD3D-B0E6703D3EFA}" type="parTrans" cxnId="{D74AF554-7DCE-334E-8198-1CA471E6451F}">
      <dgm:prSet/>
      <dgm:spPr/>
      <dgm:t>
        <a:bodyPr/>
        <a:lstStyle/>
        <a:p>
          <a:endParaRPr lang="en-US"/>
        </a:p>
      </dgm:t>
    </dgm:pt>
    <dgm:pt modelId="{C76AD6CA-0C66-9E41-B0ED-C2D09FFA856D}" type="sibTrans" cxnId="{D74AF554-7DCE-334E-8198-1CA471E6451F}">
      <dgm:prSet/>
      <dgm:spPr/>
      <dgm:t>
        <a:bodyPr/>
        <a:lstStyle/>
        <a:p>
          <a:endParaRPr lang="en-US"/>
        </a:p>
      </dgm:t>
    </dgm:pt>
    <dgm:pt modelId="{D3BA41BC-C361-4744-832E-BD74705B839B}">
      <dgm:prSet phldrT="[Text]" custT="1"/>
      <dgm:spPr/>
      <dgm:t>
        <a:bodyPr/>
        <a:lstStyle/>
        <a:p>
          <a:pPr algn="ctr"/>
          <a:r>
            <a:rPr lang="en-US" sz="1600" b="1" dirty="0">
              <a:solidFill>
                <a:schemeClr val="tx1"/>
              </a:solidFill>
            </a:rPr>
            <a:t>Negotiate Public Cost Participation &amp; Term Sheet</a:t>
          </a:r>
        </a:p>
      </dgm:t>
    </dgm:pt>
    <dgm:pt modelId="{EDB14B00-6257-7147-B0A7-C5512201C61B}" type="parTrans" cxnId="{46DE8B62-7ECC-F54A-A13E-31AC75DD5C2F}">
      <dgm:prSet/>
      <dgm:spPr/>
      <dgm:t>
        <a:bodyPr/>
        <a:lstStyle/>
        <a:p>
          <a:endParaRPr lang="en-US"/>
        </a:p>
      </dgm:t>
    </dgm:pt>
    <dgm:pt modelId="{4D2B9F57-1A77-324B-88EF-FA760C3C603A}" type="sibTrans" cxnId="{46DE8B62-7ECC-F54A-A13E-31AC75DD5C2F}">
      <dgm:prSet/>
      <dgm:spPr/>
      <dgm:t>
        <a:bodyPr/>
        <a:lstStyle/>
        <a:p>
          <a:endParaRPr lang="en-US"/>
        </a:p>
      </dgm:t>
    </dgm:pt>
    <dgm:pt modelId="{570E1567-4B9F-2146-820B-CD11C8724B3B}">
      <dgm:prSet phldrT="[Text]" custT="1"/>
      <dgm:spPr/>
      <dgm:t>
        <a:bodyPr/>
        <a:lstStyle/>
        <a:p>
          <a:pPr algn="ctr"/>
          <a:r>
            <a:rPr lang="en-US" sz="1700" b="1" dirty="0">
              <a:solidFill>
                <a:schemeClr val="tx1"/>
              </a:solidFill>
            </a:rPr>
            <a:t>Approve Development Agreement</a:t>
          </a:r>
        </a:p>
      </dgm:t>
    </dgm:pt>
    <dgm:pt modelId="{96C43889-7F1C-2447-BB5E-0E2B831E6F2F}" type="parTrans" cxnId="{F93AEFD4-726D-9840-AA58-E92E7615C9D1}">
      <dgm:prSet/>
      <dgm:spPr/>
      <dgm:t>
        <a:bodyPr/>
        <a:lstStyle/>
        <a:p>
          <a:endParaRPr lang="en-US"/>
        </a:p>
      </dgm:t>
    </dgm:pt>
    <dgm:pt modelId="{3287603E-C2E3-6742-856D-771E862299C0}" type="sibTrans" cxnId="{F93AEFD4-726D-9840-AA58-E92E7615C9D1}">
      <dgm:prSet/>
      <dgm:spPr/>
      <dgm:t>
        <a:bodyPr/>
        <a:lstStyle/>
        <a:p>
          <a:endParaRPr lang="en-US"/>
        </a:p>
      </dgm:t>
    </dgm:pt>
    <dgm:pt modelId="{FB35B31F-683D-5D44-ADB0-A1F2067914B3}">
      <dgm:prSet phldrT="[Text]" custT="1"/>
      <dgm:spPr/>
      <dgm:t>
        <a:bodyPr/>
        <a:lstStyle/>
        <a:p>
          <a:pPr algn="ctr"/>
          <a:r>
            <a:rPr lang="en-US" sz="1800" b="1" dirty="0">
              <a:solidFill>
                <a:schemeClr val="tx1"/>
              </a:solidFill>
            </a:rPr>
            <a:t>Real Estate / Financing Closing</a:t>
          </a:r>
        </a:p>
      </dgm:t>
    </dgm:pt>
    <dgm:pt modelId="{4C056D31-CD07-5841-8607-184B5F1DBFE2}" type="parTrans" cxnId="{09786D18-076D-E247-9195-10362FA76068}">
      <dgm:prSet/>
      <dgm:spPr/>
      <dgm:t>
        <a:bodyPr/>
        <a:lstStyle/>
        <a:p>
          <a:endParaRPr lang="en-US"/>
        </a:p>
      </dgm:t>
    </dgm:pt>
    <dgm:pt modelId="{81383CD1-1A73-9A4B-BA0D-BB0BD590798E}" type="sibTrans" cxnId="{09786D18-076D-E247-9195-10362FA76068}">
      <dgm:prSet/>
      <dgm:spPr/>
      <dgm:t>
        <a:bodyPr/>
        <a:lstStyle/>
        <a:p>
          <a:endParaRPr lang="en-US"/>
        </a:p>
      </dgm:t>
    </dgm:pt>
    <dgm:pt modelId="{D1C555B8-5BA9-BC44-A2AD-4D1F35C65F47}">
      <dgm:prSet phldrT="[Text]" custT="1"/>
      <dgm:spPr/>
      <dgm:t>
        <a:bodyPr/>
        <a:lstStyle/>
        <a:p>
          <a:pPr algn="ctr"/>
          <a:r>
            <a:rPr lang="en-US" sz="1750" b="1" dirty="0">
              <a:solidFill>
                <a:schemeClr val="tx1"/>
              </a:solidFill>
            </a:rPr>
            <a:t>Construction</a:t>
          </a:r>
        </a:p>
      </dgm:t>
    </dgm:pt>
    <dgm:pt modelId="{76556271-D707-EA40-84EE-83A29D5E057E}" type="parTrans" cxnId="{BF30795F-31B7-5E4C-93A8-EF1D325F0613}">
      <dgm:prSet/>
      <dgm:spPr/>
      <dgm:t>
        <a:bodyPr/>
        <a:lstStyle/>
        <a:p>
          <a:endParaRPr lang="en-US"/>
        </a:p>
      </dgm:t>
    </dgm:pt>
    <dgm:pt modelId="{AD00DAB8-6995-474A-9622-D3495176FF12}" type="sibTrans" cxnId="{BF30795F-31B7-5E4C-93A8-EF1D325F0613}">
      <dgm:prSet/>
      <dgm:spPr/>
      <dgm:t>
        <a:bodyPr/>
        <a:lstStyle/>
        <a:p>
          <a:endParaRPr lang="en-US"/>
        </a:p>
      </dgm:t>
    </dgm:pt>
    <dgm:pt modelId="{61B79761-4F1B-1442-8D78-C953479F354A}">
      <dgm:prSet phldrT="[Text]" custT="1"/>
      <dgm:spPr/>
      <dgm:t>
        <a:bodyPr/>
        <a:lstStyle/>
        <a:p>
          <a:pPr algn="l"/>
          <a:endParaRPr lang="en-US" sz="1800" b="1" dirty="0">
            <a:solidFill>
              <a:schemeClr val="tx1"/>
            </a:solidFill>
          </a:endParaRPr>
        </a:p>
      </dgm:t>
    </dgm:pt>
    <dgm:pt modelId="{63BBABC6-8E7D-3E4A-93D1-1A6A6519E0DE}" type="parTrans" cxnId="{65F1D55C-C128-6640-A2FC-F321BFE18AE7}">
      <dgm:prSet/>
      <dgm:spPr/>
      <dgm:t>
        <a:bodyPr/>
        <a:lstStyle/>
        <a:p>
          <a:endParaRPr lang="en-US"/>
        </a:p>
      </dgm:t>
    </dgm:pt>
    <dgm:pt modelId="{ECA1EAD0-84BC-5945-9CDF-DE0CF60F76AC}" type="sibTrans" cxnId="{65F1D55C-C128-6640-A2FC-F321BFE18AE7}">
      <dgm:prSet/>
      <dgm:spPr/>
      <dgm:t>
        <a:bodyPr/>
        <a:lstStyle/>
        <a:p>
          <a:endParaRPr lang="en-US"/>
        </a:p>
      </dgm:t>
    </dgm:pt>
    <dgm:pt modelId="{4BA9090F-2EC2-9F46-9CC9-DC608497B0EB}">
      <dgm:prSet phldrT="[Text]" custT="1"/>
      <dgm:spPr/>
      <dgm:t>
        <a:bodyPr/>
        <a:lstStyle/>
        <a:p>
          <a:pPr algn="ctr"/>
          <a:endParaRPr lang="en-US" sz="1800" b="1" dirty="0">
            <a:solidFill>
              <a:schemeClr val="tx1"/>
            </a:solidFill>
          </a:endParaRPr>
        </a:p>
      </dgm:t>
    </dgm:pt>
    <dgm:pt modelId="{51001109-75A0-3D47-A937-FE74587FA98C}" type="parTrans" cxnId="{6AA3D872-8ABF-E747-99AB-192305261EB1}">
      <dgm:prSet/>
      <dgm:spPr/>
      <dgm:t>
        <a:bodyPr/>
        <a:lstStyle/>
        <a:p>
          <a:endParaRPr lang="en-US"/>
        </a:p>
      </dgm:t>
    </dgm:pt>
    <dgm:pt modelId="{FF5C66A7-9ECD-D946-AEDF-97506802AA35}" type="sibTrans" cxnId="{6AA3D872-8ABF-E747-99AB-192305261EB1}">
      <dgm:prSet/>
      <dgm:spPr/>
      <dgm:t>
        <a:bodyPr/>
        <a:lstStyle/>
        <a:p>
          <a:endParaRPr lang="en-US"/>
        </a:p>
      </dgm:t>
    </dgm:pt>
    <dgm:pt modelId="{12313585-98C0-A944-944E-98A4DE795122}">
      <dgm:prSet phldrT="[Text]" custT="1"/>
      <dgm:spPr/>
      <dgm:t>
        <a:bodyPr/>
        <a:lstStyle/>
        <a:p>
          <a:pPr algn="ctr"/>
          <a:endParaRPr lang="en-US" sz="1800" b="1" dirty="0"/>
        </a:p>
      </dgm:t>
    </dgm:pt>
    <dgm:pt modelId="{D55ACFC9-1801-1F4D-8A8C-C454881D9F04}" type="parTrans" cxnId="{6C25C34F-6869-9F47-A1A2-955DC23509BC}">
      <dgm:prSet/>
      <dgm:spPr/>
      <dgm:t>
        <a:bodyPr/>
        <a:lstStyle/>
        <a:p>
          <a:endParaRPr lang="en-US"/>
        </a:p>
      </dgm:t>
    </dgm:pt>
    <dgm:pt modelId="{FD7592E9-5EC8-2B4E-8E47-F8F1F643FBD2}" type="sibTrans" cxnId="{6C25C34F-6869-9F47-A1A2-955DC23509BC}">
      <dgm:prSet/>
      <dgm:spPr/>
      <dgm:t>
        <a:bodyPr/>
        <a:lstStyle/>
        <a:p>
          <a:endParaRPr lang="en-US"/>
        </a:p>
      </dgm:t>
    </dgm:pt>
    <dgm:pt modelId="{E7373C03-38AF-984D-A230-72D73C1F183F}">
      <dgm:prSet phldrT="[Text]" custT="1"/>
      <dgm:spPr/>
      <dgm:t>
        <a:bodyPr/>
        <a:lstStyle/>
        <a:p>
          <a:pPr algn="ctr"/>
          <a:endParaRPr lang="en-US" sz="1600" b="1" dirty="0">
            <a:solidFill>
              <a:schemeClr val="tx1"/>
            </a:solidFill>
          </a:endParaRPr>
        </a:p>
      </dgm:t>
    </dgm:pt>
    <dgm:pt modelId="{EBC4CC31-BCAB-694F-BE8C-063BD57FB3BE}" type="parTrans" cxnId="{CC3EFDC1-50F9-9F4A-B3BD-469ED1B1BEB2}">
      <dgm:prSet/>
      <dgm:spPr/>
      <dgm:t>
        <a:bodyPr/>
        <a:lstStyle/>
        <a:p>
          <a:endParaRPr lang="en-US"/>
        </a:p>
      </dgm:t>
    </dgm:pt>
    <dgm:pt modelId="{8FCF1FAA-487F-A34C-B21C-169095EB577E}" type="sibTrans" cxnId="{CC3EFDC1-50F9-9F4A-B3BD-469ED1B1BEB2}">
      <dgm:prSet/>
      <dgm:spPr/>
      <dgm:t>
        <a:bodyPr/>
        <a:lstStyle/>
        <a:p>
          <a:endParaRPr lang="en-US"/>
        </a:p>
      </dgm:t>
    </dgm:pt>
    <dgm:pt modelId="{B6FA6950-BB7D-C540-A541-200283AF59D8}">
      <dgm:prSet phldrT="[Text]" custT="1"/>
      <dgm:spPr/>
      <dgm:t>
        <a:bodyPr/>
        <a:lstStyle/>
        <a:p>
          <a:pPr algn="ctr"/>
          <a:endParaRPr lang="en-US" sz="1750" b="1" dirty="0">
            <a:solidFill>
              <a:schemeClr val="tx1"/>
            </a:solidFill>
          </a:endParaRPr>
        </a:p>
      </dgm:t>
    </dgm:pt>
    <dgm:pt modelId="{A16A53AD-77D7-1B45-99C6-3063B8C1AACB}" type="parTrans" cxnId="{5110B484-97F4-A04D-91F9-1308300CF812}">
      <dgm:prSet/>
      <dgm:spPr/>
      <dgm:t>
        <a:bodyPr/>
        <a:lstStyle/>
        <a:p>
          <a:endParaRPr lang="en-US"/>
        </a:p>
      </dgm:t>
    </dgm:pt>
    <dgm:pt modelId="{79C99D12-1AF2-BB45-8497-AD7F53952040}" type="sibTrans" cxnId="{5110B484-97F4-A04D-91F9-1308300CF812}">
      <dgm:prSet/>
      <dgm:spPr/>
      <dgm:t>
        <a:bodyPr/>
        <a:lstStyle/>
        <a:p>
          <a:endParaRPr lang="en-US"/>
        </a:p>
      </dgm:t>
    </dgm:pt>
    <dgm:pt modelId="{62A23E5F-250B-8245-9F28-2C4D0F6117A9}">
      <dgm:prSet phldrT="[Text]" custT="1"/>
      <dgm:spPr/>
      <dgm:t>
        <a:bodyPr/>
        <a:lstStyle/>
        <a:p>
          <a:pPr algn="ctr"/>
          <a:endParaRPr lang="en-US" sz="1700" b="1" dirty="0">
            <a:solidFill>
              <a:schemeClr val="tx1"/>
            </a:solidFill>
          </a:endParaRPr>
        </a:p>
      </dgm:t>
    </dgm:pt>
    <dgm:pt modelId="{3C5D0A38-1462-4D48-BE50-9F039EE24D9F}" type="sibTrans" cxnId="{8B621467-982C-8144-8DB1-16762EB24FF4}">
      <dgm:prSet/>
      <dgm:spPr/>
      <dgm:t>
        <a:bodyPr/>
        <a:lstStyle/>
        <a:p>
          <a:endParaRPr lang="en-US"/>
        </a:p>
      </dgm:t>
    </dgm:pt>
    <dgm:pt modelId="{A1449485-58E9-F247-9407-A7524BF678F5}" type="parTrans" cxnId="{8B621467-982C-8144-8DB1-16762EB24FF4}">
      <dgm:prSet/>
      <dgm:spPr/>
      <dgm:t>
        <a:bodyPr/>
        <a:lstStyle/>
        <a:p>
          <a:endParaRPr lang="en-US"/>
        </a:p>
      </dgm:t>
    </dgm:pt>
    <dgm:pt modelId="{40CC4C9A-24E9-8048-95D2-5B10F1E6B4B0}">
      <dgm:prSet phldrT="[Text]" custT="1"/>
      <dgm:spPr/>
      <dgm:t>
        <a:bodyPr/>
        <a:lstStyle/>
        <a:p>
          <a:pPr algn="ctr"/>
          <a:endParaRPr lang="en-US" sz="1800" b="1" dirty="0">
            <a:solidFill>
              <a:schemeClr val="tx1"/>
            </a:solidFill>
          </a:endParaRPr>
        </a:p>
      </dgm:t>
    </dgm:pt>
    <dgm:pt modelId="{8CAFFBE5-1927-DD4B-87DF-F6A8AE5ECA72}" type="sibTrans" cxnId="{4E5E90DF-B9D4-144A-BC83-32B538D59806}">
      <dgm:prSet/>
      <dgm:spPr/>
      <dgm:t>
        <a:bodyPr/>
        <a:lstStyle/>
        <a:p>
          <a:endParaRPr lang="en-US"/>
        </a:p>
      </dgm:t>
    </dgm:pt>
    <dgm:pt modelId="{16342253-DC75-804E-9CBE-2BFD5CA90319}" type="parTrans" cxnId="{4E5E90DF-B9D4-144A-BC83-32B538D59806}">
      <dgm:prSet/>
      <dgm:spPr/>
      <dgm:t>
        <a:bodyPr/>
        <a:lstStyle/>
        <a:p>
          <a:endParaRPr lang="en-US"/>
        </a:p>
      </dgm:t>
    </dgm:pt>
    <dgm:pt modelId="{745408A5-6466-D145-A01C-71BAD54CDF62}" type="pres">
      <dgm:prSet presAssocID="{B2C86BA3-99DB-B446-A89B-CF8D8A535B6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555096-69F9-B445-8E29-225BC865E0B9}" type="pres">
      <dgm:prSet presAssocID="{B2C86BA3-99DB-B446-A89B-CF8D8A535B67}" presName="arrow" presStyleLbl="bgShp" presStyleIdx="0" presStyleCnt="1"/>
      <dgm:spPr/>
    </dgm:pt>
    <dgm:pt modelId="{8C91FCD9-B9C3-BE40-9165-67AF2E90E894}" type="pres">
      <dgm:prSet presAssocID="{B2C86BA3-99DB-B446-A89B-CF8D8A535B67}" presName="linearProcess" presStyleCnt="0"/>
      <dgm:spPr/>
    </dgm:pt>
    <dgm:pt modelId="{1085641B-894B-7444-ABC0-B69D7A616CEC}" type="pres">
      <dgm:prSet presAssocID="{917244AD-DEB7-0A42-B227-F14D6F107957}" presName="tex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489AC-0537-AA46-B447-EECEBB616114}" type="pres">
      <dgm:prSet presAssocID="{448E7476-06AA-704A-BE86-764B62EDFB29}" presName="sibTrans" presStyleCnt="0"/>
      <dgm:spPr/>
    </dgm:pt>
    <dgm:pt modelId="{52BBF5CD-C43A-3343-BFD5-2BDCE1920321}" type="pres">
      <dgm:prSet presAssocID="{6F574304-257E-2440-8C1B-8C3F34C4C47D}" presName="text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EB448D-AC05-594F-A20A-12D2C140B805}" type="pres">
      <dgm:prSet presAssocID="{F9F040D7-EF71-524F-B884-75DCC9833F33}" presName="sibTrans" presStyleCnt="0"/>
      <dgm:spPr/>
    </dgm:pt>
    <dgm:pt modelId="{762CD78A-2D33-4B40-9A72-251C0247FA1D}" type="pres">
      <dgm:prSet presAssocID="{87BB6A87-89A6-FF4D-BAD4-41E06D0B65C6}" presName="text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EF908-1803-E642-8DB1-1B3499F71AE2}" type="pres">
      <dgm:prSet presAssocID="{C76AD6CA-0C66-9E41-B0ED-C2D09FFA856D}" presName="sibTrans" presStyleCnt="0"/>
      <dgm:spPr/>
    </dgm:pt>
    <dgm:pt modelId="{2598FC4B-414D-A845-85C8-0457F7391035}" type="pres">
      <dgm:prSet presAssocID="{D3BA41BC-C361-4744-832E-BD74705B839B}" presName="text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310033-6830-FB4F-8CCC-D65B76224628}" type="pres">
      <dgm:prSet presAssocID="{4D2B9F57-1A77-324B-88EF-FA760C3C603A}" presName="sibTrans" presStyleCnt="0"/>
      <dgm:spPr/>
    </dgm:pt>
    <dgm:pt modelId="{C5824FFD-58C5-654C-9CCE-64400CCDC4BD}" type="pres">
      <dgm:prSet presAssocID="{570E1567-4B9F-2146-820B-CD11C8724B3B}" presName="text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75F5AA-9D10-DC49-9338-01FA29278D8F}" type="pres">
      <dgm:prSet presAssocID="{3287603E-C2E3-6742-856D-771E862299C0}" presName="sibTrans" presStyleCnt="0"/>
      <dgm:spPr/>
    </dgm:pt>
    <dgm:pt modelId="{4CE7A9A7-C6F1-554E-B9D2-F32640318850}" type="pres">
      <dgm:prSet presAssocID="{FB35B31F-683D-5D44-ADB0-A1F2067914B3}" presName="text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8618D9-F037-5449-8D22-3C8A82185813}" type="pres">
      <dgm:prSet presAssocID="{81383CD1-1A73-9A4B-BA0D-BB0BD590798E}" presName="sibTrans" presStyleCnt="0"/>
      <dgm:spPr/>
    </dgm:pt>
    <dgm:pt modelId="{8686FAE1-3F09-9744-A67E-E9F8C95F0809}" type="pres">
      <dgm:prSet presAssocID="{D1C555B8-5BA9-BC44-A2AD-4D1F35C65F47}" presName="text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25C34F-6869-9F47-A1A2-955DC23509BC}" srcId="{87BB6A87-89A6-FF4D-BAD4-41E06D0B65C6}" destId="{12313585-98C0-A944-944E-98A4DE795122}" srcOrd="0" destOrd="0" parTransId="{D55ACFC9-1801-1F4D-8A8C-C454881D9F04}" sibTransId="{FD7592E9-5EC8-2B4E-8E47-F8F1F643FBD2}"/>
    <dgm:cxn modelId="{4E5E90DF-B9D4-144A-BC83-32B538D59806}" srcId="{FB35B31F-683D-5D44-ADB0-A1F2067914B3}" destId="{40CC4C9A-24E9-8048-95D2-5B10F1E6B4B0}" srcOrd="0" destOrd="0" parTransId="{16342253-DC75-804E-9CBE-2BFD5CA90319}" sibTransId="{8CAFFBE5-1927-DD4B-87DF-F6A8AE5ECA72}"/>
    <dgm:cxn modelId="{9A8C65E5-8770-4663-9A17-11F80E42948F}" type="presOf" srcId="{B6FA6950-BB7D-C540-A541-200283AF59D8}" destId="{8686FAE1-3F09-9744-A67E-E9F8C95F0809}" srcOrd="0" destOrd="1" presId="urn:microsoft.com/office/officeart/2005/8/layout/hProcess9"/>
    <dgm:cxn modelId="{7B7BE0C6-133A-42CB-A283-BD6A76035EF8}" type="presOf" srcId="{570E1567-4B9F-2146-820B-CD11C8724B3B}" destId="{C5824FFD-58C5-654C-9CCE-64400CCDC4BD}" srcOrd="0" destOrd="0" presId="urn:microsoft.com/office/officeart/2005/8/layout/hProcess9"/>
    <dgm:cxn modelId="{46DE8B62-7ECC-F54A-A13E-31AC75DD5C2F}" srcId="{B2C86BA3-99DB-B446-A89B-CF8D8A535B67}" destId="{D3BA41BC-C361-4744-832E-BD74705B839B}" srcOrd="3" destOrd="0" parTransId="{EDB14B00-6257-7147-B0A7-C5512201C61B}" sibTransId="{4D2B9F57-1A77-324B-88EF-FA760C3C603A}"/>
    <dgm:cxn modelId="{1FE2AFA6-521C-4DBC-AAEC-CA74F75F11CB}" type="presOf" srcId="{B2C86BA3-99DB-B446-A89B-CF8D8A535B67}" destId="{745408A5-6466-D145-A01C-71BAD54CDF62}" srcOrd="0" destOrd="0" presId="urn:microsoft.com/office/officeart/2005/8/layout/hProcess9"/>
    <dgm:cxn modelId="{CC3EFDC1-50F9-9F4A-B3BD-469ED1B1BEB2}" srcId="{D3BA41BC-C361-4744-832E-BD74705B839B}" destId="{E7373C03-38AF-984D-A230-72D73C1F183F}" srcOrd="0" destOrd="0" parTransId="{EBC4CC31-BCAB-694F-BE8C-063BD57FB3BE}" sibTransId="{8FCF1FAA-487F-A34C-B21C-169095EB577E}"/>
    <dgm:cxn modelId="{8B621467-982C-8144-8DB1-16762EB24FF4}" srcId="{570E1567-4B9F-2146-820B-CD11C8724B3B}" destId="{62A23E5F-250B-8245-9F28-2C4D0F6117A9}" srcOrd="0" destOrd="0" parTransId="{A1449485-58E9-F247-9407-A7524BF678F5}" sibTransId="{3C5D0A38-1462-4D48-BE50-9F039EE24D9F}"/>
    <dgm:cxn modelId="{448D09EC-F352-4FD4-887D-B84D3A54AA2D}" type="presOf" srcId="{61B79761-4F1B-1442-8D78-C953479F354A}" destId="{1085641B-894B-7444-ABC0-B69D7A616CEC}" srcOrd="0" destOrd="1" presId="urn:microsoft.com/office/officeart/2005/8/layout/hProcess9"/>
    <dgm:cxn modelId="{D74AF554-7DCE-334E-8198-1CA471E6451F}" srcId="{B2C86BA3-99DB-B446-A89B-CF8D8A535B67}" destId="{87BB6A87-89A6-FF4D-BAD4-41E06D0B65C6}" srcOrd="2" destOrd="0" parTransId="{8155A252-210A-A54C-AD3D-B0E6703D3EFA}" sibTransId="{C76AD6CA-0C66-9E41-B0ED-C2D09FFA856D}"/>
    <dgm:cxn modelId="{CDCA4E96-8F4D-2440-BF8B-A011F114E91D}" srcId="{B2C86BA3-99DB-B446-A89B-CF8D8A535B67}" destId="{917244AD-DEB7-0A42-B227-F14D6F107957}" srcOrd="0" destOrd="0" parTransId="{11132A4C-87CE-6347-8A1C-48A4929D6126}" sibTransId="{448E7476-06AA-704A-BE86-764B62EDFB29}"/>
    <dgm:cxn modelId="{4FF4A90D-5436-41FD-B7AF-7F5360F5CEDF}" type="presOf" srcId="{6F574304-257E-2440-8C1B-8C3F34C4C47D}" destId="{52BBF5CD-C43A-3343-BFD5-2BDCE1920321}" srcOrd="0" destOrd="0" presId="urn:microsoft.com/office/officeart/2005/8/layout/hProcess9"/>
    <dgm:cxn modelId="{6FB34989-38A0-4886-8BD1-2755A8E57892}" type="presOf" srcId="{40CC4C9A-24E9-8048-95D2-5B10F1E6B4B0}" destId="{4CE7A9A7-C6F1-554E-B9D2-F32640318850}" srcOrd="0" destOrd="1" presId="urn:microsoft.com/office/officeart/2005/8/layout/hProcess9"/>
    <dgm:cxn modelId="{B010E485-8595-47D0-98C6-A8877FE315D8}" type="presOf" srcId="{87BB6A87-89A6-FF4D-BAD4-41E06D0B65C6}" destId="{762CD78A-2D33-4B40-9A72-251C0247FA1D}" srcOrd="0" destOrd="0" presId="urn:microsoft.com/office/officeart/2005/8/layout/hProcess9"/>
    <dgm:cxn modelId="{46C7F75A-9100-4A0B-BC4E-A94CA6CA5C77}" type="presOf" srcId="{917244AD-DEB7-0A42-B227-F14D6F107957}" destId="{1085641B-894B-7444-ABC0-B69D7A616CEC}" srcOrd="0" destOrd="0" presId="urn:microsoft.com/office/officeart/2005/8/layout/hProcess9"/>
    <dgm:cxn modelId="{80DD06D2-2D29-46FA-82D7-72D8050335AF}" type="presOf" srcId="{62A23E5F-250B-8245-9F28-2C4D0F6117A9}" destId="{C5824FFD-58C5-654C-9CCE-64400CCDC4BD}" srcOrd="0" destOrd="1" presId="urn:microsoft.com/office/officeart/2005/8/layout/hProcess9"/>
    <dgm:cxn modelId="{AFEFB15D-506E-4B8A-8EFA-4AE7B018C736}" type="presOf" srcId="{FB35B31F-683D-5D44-ADB0-A1F2067914B3}" destId="{4CE7A9A7-C6F1-554E-B9D2-F32640318850}" srcOrd="0" destOrd="0" presId="urn:microsoft.com/office/officeart/2005/8/layout/hProcess9"/>
    <dgm:cxn modelId="{F93AEFD4-726D-9840-AA58-E92E7615C9D1}" srcId="{B2C86BA3-99DB-B446-A89B-CF8D8A535B67}" destId="{570E1567-4B9F-2146-820B-CD11C8724B3B}" srcOrd="4" destOrd="0" parTransId="{96C43889-7F1C-2447-BB5E-0E2B831E6F2F}" sibTransId="{3287603E-C2E3-6742-856D-771E862299C0}"/>
    <dgm:cxn modelId="{914E2069-CFF8-4088-ABC8-BE1A595184CA}" type="presOf" srcId="{D1C555B8-5BA9-BC44-A2AD-4D1F35C65F47}" destId="{8686FAE1-3F09-9744-A67E-E9F8C95F0809}" srcOrd="0" destOrd="0" presId="urn:microsoft.com/office/officeart/2005/8/layout/hProcess9"/>
    <dgm:cxn modelId="{97B95A42-8C9B-4F4E-9527-7B749420BF27}" type="presOf" srcId="{4BA9090F-2EC2-9F46-9CC9-DC608497B0EB}" destId="{52BBF5CD-C43A-3343-BFD5-2BDCE1920321}" srcOrd="0" destOrd="1" presId="urn:microsoft.com/office/officeart/2005/8/layout/hProcess9"/>
    <dgm:cxn modelId="{BF30795F-31B7-5E4C-93A8-EF1D325F0613}" srcId="{B2C86BA3-99DB-B446-A89B-CF8D8A535B67}" destId="{D1C555B8-5BA9-BC44-A2AD-4D1F35C65F47}" srcOrd="6" destOrd="0" parTransId="{76556271-D707-EA40-84EE-83A29D5E057E}" sibTransId="{AD00DAB8-6995-474A-9622-D3495176FF12}"/>
    <dgm:cxn modelId="{D0BA9578-F79D-474F-B234-99DDF08F7179}" srcId="{B2C86BA3-99DB-B446-A89B-CF8D8A535B67}" destId="{6F574304-257E-2440-8C1B-8C3F34C4C47D}" srcOrd="1" destOrd="0" parTransId="{8E6385EA-E05A-8E41-BE31-BF21624C4788}" sibTransId="{F9F040D7-EF71-524F-B884-75DCC9833F33}"/>
    <dgm:cxn modelId="{5110B484-97F4-A04D-91F9-1308300CF812}" srcId="{D1C555B8-5BA9-BC44-A2AD-4D1F35C65F47}" destId="{B6FA6950-BB7D-C540-A541-200283AF59D8}" srcOrd="0" destOrd="0" parTransId="{A16A53AD-77D7-1B45-99C6-3063B8C1AACB}" sibTransId="{79C99D12-1AF2-BB45-8497-AD7F53952040}"/>
    <dgm:cxn modelId="{A089F777-A92A-4AB9-B86B-936859E4283F}" type="presOf" srcId="{D3BA41BC-C361-4744-832E-BD74705B839B}" destId="{2598FC4B-414D-A845-85C8-0457F7391035}" srcOrd="0" destOrd="0" presId="urn:microsoft.com/office/officeart/2005/8/layout/hProcess9"/>
    <dgm:cxn modelId="{09786D18-076D-E247-9195-10362FA76068}" srcId="{B2C86BA3-99DB-B446-A89B-CF8D8A535B67}" destId="{FB35B31F-683D-5D44-ADB0-A1F2067914B3}" srcOrd="5" destOrd="0" parTransId="{4C056D31-CD07-5841-8607-184B5F1DBFE2}" sibTransId="{81383CD1-1A73-9A4B-BA0D-BB0BD590798E}"/>
    <dgm:cxn modelId="{B291F9B0-E66F-446D-9894-5C0552796898}" type="presOf" srcId="{E7373C03-38AF-984D-A230-72D73C1F183F}" destId="{2598FC4B-414D-A845-85C8-0457F7391035}" srcOrd="0" destOrd="1" presId="urn:microsoft.com/office/officeart/2005/8/layout/hProcess9"/>
    <dgm:cxn modelId="{6AA3D872-8ABF-E747-99AB-192305261EB1}" srcId="{6F574304-257E-2440-8C1B-8C3F34C4C47D}" destId="{4BA9090F-2EC2-9F46-9CC9-DC608497B0EB}" srcOrd="0" destOrd="0" parTransId="{51001109-75A0-3D47-A937-FE74587FA98C}" sibTransId="{FF5C66A7-9ECD-D946-AEDF-97506802AA35}"/>
    <dgm:cxn modelId="{19C46098-7FF4-4E75-825E-D1F37023CB9C}" type="presOf" srcId="{12313585-98C0-A944-944E-98A4DE795122}" destId="{762CD78A-2D33-4B40-9A72-251C0247FA1D}" srcOrd="0" destOrd="1" presId="urn:microsoft.com/office/officeart/2005/8/layout/hProcess9"/>
    <dgm:cxn modelId="{65F1D55C-C128-6640-A2FC-F321BFE18AE7}" srcId="{917244AD-DEB7-0A42-B227-F14D6F107957}" destId="{61B79761-4F1B-1442-8D78-C953479F354A}" srcOrd="0" destOrd="0" parTransId="{63BBABC6-8E7D-3E4A-93D1-1A6A6519E0DE}" sibTransId="{ECA1EAD0-84BC-5945-9CDF-DE0CF60F76AC}"/>
    <dgm:cxn modelId="{0C5C2EF5-EB0F-4CF0-BEE6-2FB73D82A40F}" type="presParOf" srcId="{745408A5-6466-D145-A01C-71BAD54CDF62}" destId="{FA555096-69F9-B445-8E29-225BC865E0B9}" srcOrd="0" destOrd="0" presId="urn:microsoft.com/office/officeart/2005/8/layout/hProcess9"/>
    <dgm:cxn modelId="{B3B9B6B2-7B25-493B-99EA-638671480F78}" type="presParOf" srcId="{745408A5-6466-D145-A01C-71BAD54CDF62}" destId="{8C91FCD9-B9C3-BE40-9165-67AF2E90E894}" srcOrd="1" destOrd="0" presId="urn:microsoft.com/office/officeart/2005/8/layout/hProcess9"/>
    <dgm:cxn modelId="{75696B5D-5E38-46AF-ACF4-E1FD80DC6A2E}" type="presParOf" srcId="{8C91FCD9-B9C3-BE40-9165-67AF2E90E894}" destId="{1085641B-894B-7444-ABC0-B69D7A616CEC}" srcOrd="0" destOrd="0" presId="urn:microsoft.com/office/officeart/2005/8/layout/hProcess9"/>
    <dgm:cxn modelId="{94060EA3-04CF-4B5C-8968-84E5C6ECD3FB}" type="presParOf" srcId="{8C91FCD9-B9C3-BE40-9165-67AF2E90E894}" destId="{E6C489AC-0537-AA46-B447-EECEBB616114}" srcOrd="1" destOrd="0" presId="urn:microsoft.com/office/officeart/2005/8/layout/hProcess9"/>
    <dgm:cxn modelId="{C7EA070B-326F-47B0-86D6-F78E85FE336C}" type="presParOf" srcId="{8C91FCD9-B9C3-BE40-9165-67AF2E90E894}" destId="{52BBF5CD-C43A-3343-BFD5-2BDCE1920321}" srcOrd="2" destOrd="0" presId="urn:microsoft.com/office/officeart/2005/8/layout/hProcess9"/>
    <dgm:cxn modelId="{122B6886-9145-4500-8DED-05EEFA85896F}" type="presParOf" srcId="{8C91FCD9-B9C3-BE40-9165-67AF2E90E894}" destId="{22EB448D-AC05-594F-A20A-12D2C140B805}" srcOrd="3" destOrd="0" presId="urn:microsoft.com/office/officeart/2005/8/layout/hProcess9"/>
    <dgm:cxn modelId="{A59A6430-4A11-488E-87C5-9BA6A977560A}" type="presParOf" srcId="{8C91FCD9-B9C3-BE40-9165-67AF2E90E894}" destId="{762CD78A-2D33-4B40-9A72-251C0247FA1D}" srcOrd="4" destOrd="0" presId="urn:microsoft.com/office/officeart/2005/8/layout/hProcess9"/>
    <dgm:cxn modelId="{BB291777-F826-47E8-9C23-D1315F262B55}" type="presParOf" srcId="{8C91FCD9-B9C3-BE40-9165-67AF2E90E894}" destId="{164EF908-1803-E642-8DB1-1B3499F71AE2}" srcOrd="5" destOrd="0" presId="urn:microsoft.com/office/officeart/2005/8/layout/hProcess9"/>
    <dgm:cxn modelId="{316B89B8-CE00-463B-A62C-74A62BDF13C9}" type="presParOf" srcId="{8C91FCD9-B9C3-BE40-9165-67AF2E90E894}" destId="{2598FC4B-414D-A845-85C8-0457F7391035}" srcOrd="6" destOrd="0" presId="urn:microsoft.com/office/officeart/2005/8/layout/hProcess9"/>
    <dgm:cxn modelId="{E9AD4D1B-AB87-4FDB-B6E1-3C24185B60D3}" type="presParOf" srcId="{8C91FCD9-B9C3-BE40-9165-67AF2E90E894}" destId="{F7310033-6830-FB4F-8CCC-D65B76224628}" srcOrd="7" destOrd="0" presId="urn:microsoft.com/office/officeart/2005/8/layout/hProcess9"/>
    <dgm:cxn modelId="{461C0913-87D2-4D0B-B397-1D4953F4A539}" type="presParOf" srcId="{8C91FCD9-B9C3-BE40-9165-67AF2E90E894}" destId="{C5824FFD-58C5-654C-9CCE-64400CCDC4BD}" srcOrd="8" destOrd="0" presId="urn:microsoft.com/office/officeart/2005/8/layout/hProcess9"/>
    <dgm:cxn modelId="{2C4DDE99-97E9-4BC0-914E-AD693E2AAC50}" type="presParOf" srcId="{8C91FCD9-B9C3-BE40-9165-67AF2E90E894}" destId="{D475F5AA-9D10-DC49-9338-01FA29278D8F}" srcOrd="9" destOrd="0" presId="urn:microsoft.com/office/officeart/2005/8/layout/hProcess9"/>
    <dgm:cxn modelId="{B113B296-4212-477A-924F-7E987FEF4FDB}" type="presParOf" srcId="{8C91FCD9-B9C3-BE40-9165-67AF2E90E894}" destId="{4CE7A9A7-C6F1-554E-B9D2-F32640318850}" srcOrd="10" destOrd="0" presId="urn:microsoft.com/office/officeart/2005/8/layout/hProcess9"/>
    <dgm:cxn modelId="{F807D9F9-05D1-4B43-BAD5-04AEBEAE7BC2}" type="presParOf" srcId="{8C91FCD9-B9C3-BE40-9165-67AF2E90E894}" destId="{6E8618D9-F037-5449-8D22-3C8A82185813}" srcOrd="11" destOrd="0" presId="urn:microsoft.com/office/officeart/2005/8/layout/hProcess9"/>
    <dgm:cxn modelId="{1953A9DF-B797-43DE-BBA6-68EAB682D9F3}" type="presParOf" srcId="{8C91FCD9-B9C3-BE40-9165-67AF2E90E894}" destId="{8686FAE1-3F09-9744-A67E-E9F8C95F0809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1AE430-52CA-F54F-B0F4-93A4E2250669}" type="doc">
      <dgm:prSet loTypeId="urn:microsoft.com/office/officeart/2005/8/layout/chevron1" loCatId="" qsTypeId="urn:microsoft.com/office/officeart/2005/8/quickstyle/simple3" qsCatId="simple" csTypeId="urn:microsoft.com/office/officeart/2005/8/colors/colorful2" csCatId="colorful" phldr="1"/>
      <dgm:spPr/>
    </dgm:pt>
    <dgm:pt modelId="{11F0357C-DC3F-7A4F-9292-28E052C099A6}">
      <dgm:prSet phldrT="[Text]" custT="1"/>
      <dgm:spPr/>
      <dgm:t>
        <a:bodyPr/>
        <a:lstStyle/>
        <a:p>
          <a:r>
            <a:rPr lang="en-US" sz="1200" b="1" dirty="0"/>
            <a:t>Selection Phase</a:t>
          </a:r>
        </a:p>
      </dgm:t>
    </dgm:pt>
    <dgm:pt modelId="{5619E992-E4F2-9440-AF8A-FD637DE5BF52}" type="parTrans" cxnId="{4B9A6E4D-7E08-DE45-BD17-0FD1AD912D18}">
      <dgm:prSet/>
      <dgm:spPr/>
      <dgm:t>
        <a:bodyPr/>
        <a:lstStyle/>
        <a:p>
          <a:endParaRPr lang="en-US" sz="1300" b="1"/>
        </a:p>
      </dgm:t>
    </dgm:pt>
    <dgm:pt modelId="{AFD41287-9117-4544-90E5-4E1B872326C8}" type="sibTrans" cxnId="{4B9A6E4D-7E08-DE45-BD17-0FD1AD912D18}">
      <dgm:prSet/>
      <dgm:spPr/>
      <dgm:t>
        <a:bodyPr/>
        <a:lstStyle/>
        <a:p>
          <a:endParaRPr lang="en-US" sz="1300" b="1"/>
        </a:p>
      </dgm:t>
    </dgm:pt>
    <dgm:pt modelId="{8A51C728-81F3-3E46-AD94-623090CBABD9}">
      <dgm:prSet phldrT="[Text]" custT="1"/>
      <dgm:spPr/>
      <dgm:t>
        <a:bodyPr/>
        <a:lstStyle/>
        <a:p>
          <a:r>
            <a:rPr lang="en-US" sz="1200" b="1" dirty="0"/>
            <a:t>Development</a:t>
          </a:r>
        </a:p>
      </dgm:t>
    </dgm:pt>
    <dgm:pt modelId="{D8504384-9B93-C34E-B7B7-7F30D2410DA4}" type="parTrans" cxnId="{C42F6298-2725-4E48-80C6-A11CE3895D00}">
      <dgm:prSet/>
      <dgm:spPr/>
      <dgm:t>
        <a:bodyPr/>
        <a:lstStyle/>
        <a:p>
          <a:endParaRPr lang="en-US" sz="1300" b="1"/>
        </a:p>
      </dgm:t>
    </dgm:pt>
    <dgm:pt modelId="{345E7588-24D8-7D42-BF44-E7793D0A9940}" type="sibTrans" cxnId="{C42F6298-2725-4E48-80C6-A11CE3895D00}">
      <dgm:prSet/>
      <dgm:spPr/>
      <dgm:t>
        <a:bodyPr/>
        <a:lstStyle/>
        <a:p>
          <a:endParaRPr lang="en-US" sz="1300" b="1"/>
        </a:p>
      </dgm:t>
    </dgm:pt>
    <dgm:pt modelId="{E03835F3-B803-4882-966A-F339694CB943}">
      <dgm:prSet phldrT="[Text]" custT="1"/>
      <dgm:spPr/>
      <dgm:t>
        <a:bodyPr/>
        <a:lstStyle/>
        <a:p>
          <a:r>
            <a:rPr lang="en-US" sz="1200" b="1" dirty="0"/>
            <a:t>Pre-Development Phase</a:t>
          </a:r>
        </a:p>
      </dgm:t>
    </dgm:pt>
    <dgm:pt modelId="{6BFAE0ED-108E-4AF5-AE72-86D21CD7A706}" type="parTrans" cxnId="{B58A331F-94F7-4D64-965C-152020D0BC0C}">
      <dgm:prSet/>
      <dgm:spPr/>
      <dgm:t>
        <a:bodyPr/>
        <a:lstStyle/>
        <a:p>
          <a:endParaRPr lang="en-US" sz="1300" b="1"/>
        </a:p>
      </dgm:t>
    </dgm:pt>
    <dgm:pt modelId="{A55DA10F-9E45-4062-B3CC-A1B63D592D26}" type="sibTrans" cxnId="{B58A331F-94F7-4D64-965C-152020D0BC0C}">
      <dgm:prSet/>
      <dgm:spPr/>
      <dgm:t>
        <a:bodyPr/>
        <a:lstStyle/>
        <a:p>
          <a:endParaRPr lang="en-US" sz="1300" b="1"/>
        </a:p>
      </dgm:t>
    </dgm:pt>
    <dgm:pt modelId="{672EA29F-8A47-FC47-A57F-D84573778ED8}" type="pres">
      <dgm:prSet presAssocID="{B61AE430-52CA-F54F-B0F4-93A4E2250669}" presName="Name0" presStyleCnt="0">
        <dgm:presLayoutVars>
          <dgm:dir/>
          <dgm:animLvl val="lvl"/>
          <dgm:resizeHandles val="exact"/>
        </dgm:presLayoutVars>
      </dgm:prSet>
      <dgm:spPr/>
    </dgm:pt>
    <dgm:pt modelId="{C2096DB8-1615-C645-8688-986C84FF96CE}" type="pres">
      <dgm:prSet presAssocID="{11F0357C-DC3F-7A4F-9292-28E052C099A6}" presName="parTxOnly" presStyleLbl="node1" presStyleIdx="0" presStyleCnt="3" custScaleX="103215" custLinFactX="-5516" custLinFactNeighborX="-100000" custLinFactNeighborY="603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D0BCF4-FDE2-F84B-ABD3-73CFC8A5D93A}" type="pres">
      <dgm:prSet presAssocID="{AFD41287-9117-4544-90E5-4E1B872326C8}" presName="parTxOnlySpace" presStyleCnt="0"/>
      <dgm:spPr/>
    </dgm:pt>
    <dgm:pt modelId="{DFC32581-22EB-40B1-8C56-1F5954545DE0}" type="pres">
      <dgm:prSet presAssocID="{E03835F3-B803-4882-966A-F339694CB943}" presName="parTxOnly" presStyleLbl="node1" presStyleIdx="1" presStyleCnt="3" custScaleX="2064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5BF947-965F-4D4A-A52C-587686D8A371}" type="pres">
      <dgm:prSet presAssocID="{A55DA10F-9E45-4062-B3CC-A1B63D592D26}" presName="parTxOnlySpace" presStyleCnt="0"/>
      <dgm:spPr/>
    </dgm:pt>
    <dgm:pt modelId="{603339C7-0B28-3B41-BE04-85C1F324D1C0}" type="pres">
      <dgm:prSet presAssocID="{8A51C728-81F3-3E46-AD94-623090CBABD9}" presName="parTxOnly" presStyleLbl="node1" presStyleIdx="2" presStyleCnt="3" custScaleX="55966" custLinFactNeighborX="16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4A57A7-7AEC-4906-942D-19F8DED582B0}" type="presOf" srcId="{8A51C728-81F3-3E46-AD94-623090CBABD9}" destId="{603339C7-0B28-3B41-BE04-85C1F324D1C0}" srcOrd="0" destOrd="0" presId="urn:microsoft.com/office/officeart/2005/8/layout/chevron1"/>
    <dgm:cxn modelId="{C42F6298-2725-4E48-80C6-A11CE3895D00}" srcId="{B61AE430-52CA-F54F-B0F4-93A4E2250669}" destId="{8A51C728-81F3-3E46-AD94-623090CBABD9}" srcOrd="2" destOrd="0" parTransId="{D8504384-9B93-C34E-B7B7-7F30D2410DA4}" sibTransId="{345E7588-24D8-7D42-BF44-E7793D0A9940}"/>
    <dgm:cxn modelId="{B58A331F-94F7-4D64-965C-152020D0BC0C}" srcId="{B61AE430-52CA-F54F-B0F4-93A4E2250669}" destId="{E03835F3-B803-4882-966A-F339694CB943}" srcOrd="1" destOrd="0" parTransId="{6BFAE0ED-108E-4AF5-AE72-86D21CD7A706}" sibTransId="{A55DA10F-9E45-4062-B3CC-A1B63D592D26}"/>
    <dgm:cxn modelId="{4B9A6E4D-7E08-DE45-BD17-0FD1AD912D18}" srcId="{B61AE430-52CA-F54F-B0F4-93A4E2250669}" destId="{11F0357C-DC3F-7A4F-9292-28E052C099A6}" srcOrd="0" destOrd="0" parTransId="{5619E992-E4F2-9440-AF8A-FD637DE5BF52}" sibTransId="{AFD41287-9117-4544-90E5-4E1B872326C8}"/>
    <dgm:cxn modelId="{553146F7-C196-4A5A-9DD2-CDBE413BEB8C}" type="presOf" srcId="{11F0357C-DC3F-7A4F-9292-28E052C099A6}" destId="{C2096DB8-1615-C645-8688-986C84FF96CE}" srcOrd="0" destOrd="0" presId="urn:microsoft.com/office/officeart/2005/8/layout/chevron1"/>
    <dgm:cxn modelId="{5C34E22D-8F06-4184-878F-3E6623FC1362}" type="presOf" srcId="{B61AE430-52CA-F54F-B0F4-93A4E2250669}" destId="{672EA29F-8A47-FC47-A57F-D84573778ED8}" srcOrd="0" destOrd="0" presId="urn:microsoft.com/office/officeart/2005/8/layout/chevron1"/>
    <dgm:cxn modelId="{ED8C056A-C716-4A28-8FBA-BD8225617DC5}" type="presOf" srcId="{E03835F3-B803-4882-966A-F339694CB943}" destId="{DFC32581-22EB-40B1-8C56-1F5954545DE0}" srcOrd="0" destOrd="0" presId="urn:microsoft.com/office/officeart/2005/8/layout/chevron1"/>
    <dgm:cxn modelId="{BF16E572-168A-4249-AA2E-94EA20E5E28E}" type="presParOf" srcId="{672EA29F-8A47-FC47-A57F-D84573778ED8}" destId="{C2096DB8-1615-C645-8688-986C84FF96CE}" srcOrd="0" destOrd="0" presId="urn:microsoft.com/office/officeart/2005/8/layout/chevron1"/>
    <dgm:cxn modelId="{C9576D16-BFE6-4F7D-B674-6057F6C78551}" type="presParOf" srcId="{672EA29F-8A47-FC47-A57F-D84573778ED8}" destId="{B3D0BCF4-FDE2-F84B-ABD3-73CFC8A5D93A}" srcOrd="1" destOrd="0" presId="urn:microsoft.com/office/officeart/2005/8/layout/chevron1"/>
    <dgm:cxn modelId="{F5417A14-E345-4464-BC40-01D9132F3CF4}" type="presParOf" srcId="{672EA29F-8A47-FC47-A57F-D84573778ED8}" destId="{DFC32581-22EB-40B1-8C56-1F5954545DE0}" srcOrd="2" destOrd="0" presId="urn:microsoft.com/office/officeart/2005/8/layout/chevron1"/>
    <dgm:cxn modelId="{1DD1C911-C518-4591-AB22-BA440D6651DC}" type="presParOf" srcId="{672EA29F-8A47-FC47-A57F-D84573778ED8}" destId="{055BF947-965F-4D4A-A52C-587686D8A371}" srcOrd="3" destOrd="0" presId="urn:microsoft.com/office/officeart/2005/8/layout/chevron1"/>
    <dgm:cxn modelId="{79372C6E-9875-46FD-B536-C46642DA15F1}" type="presParOf" srcId="{672EA29F-8A47-FC47-A57F-D84573778ED8}" destId="{603339C7-0B28-3B41-BE04-85C1F324D1C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2C86BA3-99DB-B446-A89B-CF8D8A535B67}" type="doc">
      <dgm:prSet loTypeId="urn:microsoft.com/office/officeart/2005/8/layout/hProcess9" loCatId="" qsTypeId="urn:microsoft.com/office/officeart/2005/8/quickstyle/simple1#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17244AD-DEB7-0A42-B227-F14D6F107957}">
      <dgm:prSet phldrT="[Text]" custT="1"/>
      <dgm:spPr/>
      <dgm:t>
        <a:bodyPr/>
        <a:lstStyle/>
        <a:p>
          <a:pPr algn="ctr"/>
          <a:r>
            <a:rPr lang="en-US" sz="1400" b="1" dirty="0" smtClean="0"/>
            <a:t>City Receives Unsolicited Proposal for Pier Replacement and Mixed Use Development</a:t>
          </a:r>
        </a:p>
        <a:p>
          <a:pPr algn="ctr"/>
          <a:r>
            <a:rPr lang="en-US" sz="1400" b="1" dirty="0" smtClean="0"/>
            <a:t>- Proposal Not Accepted</a:t>
          </a:r>
        </a:p>
        <a:p>
          <a:pPr algn="ctr"/>
          <a:endParaRPr lang="en-US" sz="1400" b="1" dirty="0" smtClean="0"/>
        </a:p>
        <a:p>
          <a:pPr algn="ctr"/>
          <a:endParaRPr lang="en-US" sz="1400" b="1" dirty="0" smtClean="0"/>
        </a:p>
        <a:p>
          <a:pPr algn="ctr"/>
          <a:endParaRPr lang="en-US" sz="1400" b="1" dirty="0"/>
        </a:p>
      </dgm:t>
    </dgm:pt>
    <dgm:pt modelId="{11132A4C-87CE-6347-8A1C-48A4929D6126}" type="parTrans" cxnId="{CDCA4E96-8F4D-2440-BF8B-A011F114E91D}">
      <dgm:prSet/>
      <dgm:spPr/>
      <dgm:t>
        <a:bodyPr/>
        <a:lstStyle/>
        <a:p>
          <a:endParaRPr lang="en-US"/>
        </a:p>
      </dgm:t>
    </dgm:pt>
    <dgm:pt modelId="{448E7476-06AA-704A-BE86-764B62EDFB29}" type="sibTrans" cxnId="{CDCA4E96-8F4D-2440-BF8B-A011F114E91D}">
      <dgm:prSet/>
      <dgm:spPr/>
      <dgm:t>
        <a:bodyPr/>
        <a:lstStyle/>
        <a:p>
          <a:endParaRPr lang="en-US"/>
        </a:p>
      </dgm:t>
    </dgm:pt>
    <dgm:pt modelId="{6F574304-257E-2440-8C1B-8C3F34C4C47D}">
      <dgm:prSet phldrT="[Text]" custT="1"/>
      <dgm:spPr/>
      <dgm:t>
        <a:bodyPr/>
        <a:lstStyle/>
        <a:p>
          <a:pPr algn="ctr"/>
          <a:r>
            <a:rPr lang="en-US" sz="1400" b="1" dirty="0" smtClean="0"/>
            <a:t>City Receives Unsolicited Proposal for Pier Replacement and Mixed Use Development</a:t>
          </a:r>
        </a:p>
        <a:p>
          <a:pPr algn="ctr"/>
          <a:r>
            <a:rPr lang="en-US" sz="1400" b="1" dirty="0" smtClean="0"/>
            <a:t>- Proposal Not Accepted</a:t>
          </a:r>
        </a:p>
        <a:p>
          <a:pPr algn="ctr"/>
          <a:endParaRPr lang="en-US" sz="1400" b="1" dirty="0" smtClean="0"/>
        </a:p>
        <a:p>
          <a:pPr algn="ctr"/>
          <a:endParaRPr lang="en-US" sz="1400" b="1" dirty="0" smtClean="0"/>
        </a:p>
        <a:p>
          <a:pPr algn="ctr"/>
          <a:endParaRPr lang="en-US" sz="1400" b="1" dirty="0"/>
        </a:p>
      </dgm:t>
    </dgm:pt>
    <dgm:pt modelId="{8E6385EA-E05A-8E41-BE31-BF21624C4788}" type="parTrans" cxnId="{D0BA9578-F79D-474F-B234-99DDF08F7179}">
      <dgm:prSet/>
      <dgm:spPr/>
      <dgm:t>
        <a:bodyPr/>
        <a:lstStyle/>
        <a:p>
          <a:endParaRPr lang="en-US"/>
        </a:p>
      </dgm:t>
    </dgm:pt>
    <dgm:pt modelId="{F9F040D7-EF71-524F-B884-75DCC9833F33}" type="sibTrans" cxnId="{D0BA9578-F79D-474F-B234-99DDF08F7179}">
      <dgm:prSet/>
      <dgm:spPr/>
      <dgm:t>
        <a:bodyPr/>
        <a:lstStyle/>
        <a:p>
          <a:endParaRPr lang="en-US"/>
        </a:p>
      </dgm:t>
    </dgm:pt>
    <dgm:pt modelId="{6BB90024-9D00-BE4C-9966-FE31AB4C4C57}">
      <dgm:prSet phldrT="[Text]" custT="1"/>
      <dgm:spPr/>
      <dgm:t>
        <a:bodyPr/>
        <a:lstStyle/>
        <a:p>
          <a:pPr algn="ctr"/>
          <a:r>
            <a:rPr lang="en-US" sz="1600" b="1" dirty="0" smtClean="0"/>
            <a:t>Unsolicited Proposal &amp;  Term Sheet </a:t>
          </a:r>
          <a:r>
            <a:rPr lang="en-US" sz="1400" b="1" dirty="0" smtClean="0"/>
            <a:t>Reconsidered -  </a:t>
          </a:r>
          <a:r>
            <a:rPr lang="en-US" sz="1600" b="1" dirty="0" smtClean="0"/>
            <a:t> Council Briefing &amp; Liaisons Appointed</a:t>
          </a:r>
        </a:p>
        <a:p>
          <a:pPr algn="ctr"/>
          <a:endParaRPr lang="en-US" sz="1600" b="1" dirty="0" smtClean="0"/>
        </a:p>
        <a:p>
          <a:pPr algn="ctr"/>
          <a:endParaRPr lang="en-US" sz="1600" b="1" dirty="0" smtClean="0"/>
        </a:p>
        <a:p>
          <a:pPr algn="ctr"/>
          <a:r>
            <a:rPr lang="en-US" sz="1600" b="1" dirty="0" smtClean="0"/>
            <a:t>  </a:t>
          </a:r>
          <a:endParaRPr lang="en-US" sz="1600" b="1" dirty="0"/>
        </a:p>
      </dgm:t>
    </dgm:pt>
    <dgm:pt modelId="{7F9F74D7-5F3A-5B49-8B36-DBB5168F7BD9}" type="parTrans" cxnId="{4DA866C0-6447-B547-962D-6AE4B37AFAD7}">
      <dgm:prSet/>
      <dgm:spPr/>
      <dgm:t>
        <a:bodyPr/>
        <a:lstStyle/>
        <a:p>
          <a:endParaRPr lang="en-US"/>
        </a:p>
      </dgm:t>
    </dgm:pt>
    <dgm:pt modelId="{CB8DF8E3-80BD-824A-91FC-9459B8303005}" type="sibTrans" cxnId="{4DA866C0-6447-B547-962D-6AE4B37AFAD7}">
      <dgm:prSet/>
      <dgm:spPr/>
      <dgm:t>
        <a:bodyPr/>
        <a:lstStyle/>
        <a:p>
          <a:endParaRPr lang="en-US"/>
        </a:p>
      </dgm:t>
    </dgm:pt>
    <dgm:pt modelId="{570E1567-4B9F-2146-820B-CD11C8724B3B}">
      <dgm:prSet phldrT="[Text]" custT="1"/>
      <dgm:spPr/>
      <dgm:t>
        <a:bodyPr/>
        <a:lstStyle/>
        <a:p>
          <a:pPr algn="ctr"/>
          <a:r>
            <a:rPr lang="en-US" sz="1400" b="1" dirty="0" smtClean="0"/>
            <a:t>Unsolicited Proposal &amp;  Term Sheet Reconsidered – Direction  to Negotiate Terms </a:t>
          </a:r>
          <a:r>
            <a:rPr lang="en-US" sz="1400" dirty="0" smtClean="0"/>
            <a:t>   </a:t>
          </a:r>
        </a:p>
        <a:p>
          <a:pPr algn="ctr"/>
          <a:endParaRPr lang="en-US" sz="1400" dirty="0" smtClean="0"/>
        </a:p>
        <a:p>
          <a:pPr algn="ctr"/>
          <a:endParaRPr lang="en-US" sz="1400" dirty="0" smtClean="0"/>
        </a:p>
        <a:p>
          <a:pPr algn="ctr"/>
          <a:endParaRPr lang="en-US" sz="1400" dirty="0" smtClean="0"/>
        </a:p>
        <a:p>
          <a:pPr algn="ctr"/>
          <a:endParaRPr lang="en-US" sz="1400" dirty="0" smtClean="0"/>
        </a:p>
      </dgm:t>
    </dgm:pt>
    <dgm:pt modelId="{96C43889-7F1C-2447-BB5E-0E2B831E6F2F}" type="parTrans" cxnId="{F93AEFD4-726D-9840-AA58-E92E7615C9D1}">
      <dgm:prSet/>
      <dgm:spPr/>
      <dgm:t>
        <a:bodyPr/>
        <a:lstStyle/>
        <a:p>
          <a:endParaRPr lang="en-US"/>
        </a:p>
      </dgm:t>
    </dgm:pt>
    <dgm:pt modelId="{3287603E-C2E3-6742-856D-771E862299C0}" type="sibTrans" cxnId="{F93AEFD4-726D-9840-AA58-E92E7615C9D1}">
      <dgm:prSet/>
      <dgm:spPr/>
      <dgm:t>
        <a:bodyPr/>
        <a:lstStyle/>
        <a:p>
          <a:endParaRPr lang="en-US"/>
        </a:p>
      </dgm:t>
    </dgm:pt>
    <dgm:pt modelId="{D1C555B8-5BA9-BC44-A2AD-4D1F35C65F47}">
      <dgm:prSet phldrT="[Text]" custT="1"/>
      <dgm:spPr/>
      <dgm:t>
        <a:bodyPr/>
        <a:lstStyle/>
        <a:p>
          <a:pPr algn="ctr"/>
          <a:r>
            <a:rPr lang="en-US" sz="1400" b="1" dirty="0" smtClean="0"/>
            <a:t>Pier Development </a:t>
          </a:r>
          <a:r>
            <a:rPr lang="en-US" sz="1600" b="1" dirty="0" smtClean="0"/>
            <a:t>Term Sheet Ordinance to City Council </a:t>
          </a:r>
        </a:p>
        <a:p>
          <a:pPr algn="ctr"/>
          <a:endParaRPr lang="en-US" sz="1600" b="1" dirty="0" smtClean="0"/>
        </a:p>
        <a:p>
          <a:pPr algn="ctr"/>
          <a:endParaRPr lang="en-US" sz="1600" b="1" dirty="0" smtClean="0"/>
        </a:p>
        <a:p>
          <a:pPr algn="ctr"/>
          <a:endParaRPr lang="en-US" sz="1600" b="1" dirty="0"/>
        </a:p>
      </dgm:t>
    </dgm:pt>
    <dgm:pt modelId="{76556271-D707-EA40-84EE-83A29D5E057E}" type="parTrans" cxnId="{BF30795F-31B7-5E4C-93A8-EF1D325F0613}">
      <dgm:prSet/>
      <dgm:spPr/>
      <dgm:t>
        <a:bodyPr/>
        <a:lstStyle/>
        <a:p>
          <a:endParaRPr lang="en-US"/>
        </a:p>
      </dgm:t>
    </dgm:pt>
    <dgm:pt modelId="{AD00DAB8-6995-474A-9622-D3495176FF12}" type="sibTrans" cxnId="{BF30795F-31B7-5E4C-93A8-EF1D325F0613}">
      <dgm:prSet/>
      <dgm:spPr/>
      <dgm:t>
        <a:bodyPr/>
        <a:lstStyle/>
        <a:p>
          <a:endParaRPr lang="en-US"/>
        </a:p>
      </dgm:t>
    </dgm:pt>
    <dgm:pt modelId="{43BD05DF-5A54-4B31-B60C-61E1704D77FA}">
      <dgm:prSet phldrT="[Text]" custT="1"/>
      <dgm:spPr/>
      <dgm:t>
        <a:bodyPr/>
        <a:lstStyle/>
        <a:p>
          <a:pPr algn="ctr"/>
          <a:r>
            <a:rPr lang="en-US" sz="1600" b="1" dirty="0" smtClean="0"/>
            <a:t>City Grants Last Multi-year Pier Franchise Agreement</a:t>
          </a:r>
        </a:p>
        <a:p>
          <a:pPr algn="ctr"/>
          <a:endParaRPr lang="en-US" sz="1600" b="1" dirty="0" smtClean="0"/>
        </a:p>
        <a:p>
          <a:pPr algn="ctr"/>
          <a:endParaRPr lang="en-US" sz="1600" b="1" dirty="0" smtClean="0"/>
        </a:p>
        <a:p>
          <a:pPr algn="ctr"/>
          <a:endParaRPr lang="en-US" sz="1600" b="1" dirty="0" smtClean="0"/>
        </a:p>
        <a:p>
          <a:pPr algn="ctr"/>
          <a:endParaRPr lang="en-US" sz="1600" b="1" dirty="0"/>
        </a:p>
      </dgm:t>
    </dgm:pt>
    <dgm:pt modelId="{F3FAE537-B8C7-4C64-9514-89C161965694}" type="parTrans" cxnId="{37F2CE67-1816-40B4-8BB5-BCBDC0ECF272}">
      <dgm:prSet/>
      <dgm:spPr/>
      <dgm:t>
        <a:bodyPr/>
        <a:lstStyle/>
        <a:p>
          <a:endParaRPr lang="en-US"/>
        </a:p>
      </dgm:t>
    </dgm:pt>
    <dgm:pt modelId="{11D5D3C8-9492-46BF-ACBB-254A7DBDD11B}" type="sibTrans" cxnId="{37F2CE67-1816-40B4-8BB5-BCBDC0ECF272}">
      <dgm:prSet/>
      <dgm:spPr/>
      <dgm:t>
        <a:bodyPr/>
        <a:lstStyle/>
        <a:p>
          <a:endParaRPr lang="en-US"/>
        </a:p>
      </dgm:t>
    </dgm:pt>
    <dgm:pt modelId="{2F46FDBA-59D1-418F-ABB8-1019AD9FCC83}">
      <dgm:prSet phldrT="[Text]" custT="1"/>
      <dgm:spPr/>
      <dgm:t>
        <a:bodyPr/>
        <a:lstStyle/>
        <a:p>
          <a:pPr algn="ctr"/>
          <a:r>
            <a:rPr lang="en-US" sz="1400" b="1" dirty="0" smtClean="0"/>
            <a:t>March 15</a:t>
          </a:r>
          <a:r>
            <a:rPr lang="en-US" sz="1400" b="1" baseline="30000" dirty="0" smtClean="0"/>
            <a:t>th</a:t>
          </a:r>
          <a:r>
            <a:rPr lang="en-US" sz="1400" b="1" dirty="0" smtClean="0"/>
            <a:t> Entertainment District Public Engagement Workshop includes Pier </a:t>
          </a:r>
        </a:p>
        <a:p>
          <a:pPr algn="ctr"/>
          <a:endParaRPr lang="en-US" sz="1400" b="1" dirty="0" smtClean="0"/>
        </a:p>
        <a:p>
          <a:pPr algn="ctr"/>
          <a:endParaRPr lang="en-US" sz="1400" b="1" dirty="0" smtClean="0"/>
        </a:p>
        <a:p>
          <a:pPr algn="ctr"/>
          <a:endParaRPr lang="en-US" sz="1400" b="1" dirty="0" smtClean="0"/>
        </a:p>
        <a:p>
          <a:pPr algn="ctr"/>
          <a:endParaRPr lang="en-US" sz="1400" b="1" dirty="0" smtClean="0"/>
        </a:p>
        <a:p>
          <a:pPr algn="ctr"/>
          <a:endParaRPr lang="en-US" sz="1400" b="1" dirty="0"/>
        </a:p>
      </dgm:t>
    </dgm:pt>
    <dgm:pt modelId="{0D0445E1-1008-4BA2-BEAD-00AAF6A0BFA3}" type="parTrans" cxnId="{86E51430-9DFD-4ADC-8DBE-6D66205E87DA}">
      <dgm:prSet/>
      <dgm:spPr/>
      <dgm:t>
        <a:bodyPr/>
        <a:lstStyle/>
        <a:p>
          <a:endParaRPr lang="en-US"/>
        </a:p>
      </dgm:t>
    </dgm:pt>
    <dgm:pt modelId="{7910CB3E-A4C3-43C6-8FA5-09DCDCEC1F4E}" type="sibTrans" cxnId="{86E51430-9DFD-4ADC-8DBE-6D66205E87DA}">
      <dgm:prSet/>
      <dgm:spPr/>
      <dgm:t>
        <a:bodyPr/>
        <a:lstStyle/>
        <a:p>
          <a:endParaRPr lang="en-US"/>
        </a:p>
      </dgm:t>
    </dgm:pt>
    <dgm:pt modelId="{FB35B31F-683D-5D44-ADB0-A1F2067914B3}">
      <dgm:prSet phldrT="[Text]" custT="1"/>
      <dgm:spPr/>
      <dgm:t>
        <a:bodyPr/>
        <a:lstStyle/>
        <a:p>
          <a:pPr algn="ctr"/>
          <a:endParaRPr lang="en-US" sz="1400" b="1" dirty="0" smtClean="0"/>
        </a:p>
        <a:p>
          <a:pPr algn="ctr"/>
          <a:r>
            <a:rPr lang="en-US" sz="1400" b="1" dirty="0" smtClean="0"/>
            <a:t>Pier Term Sheet and VBDA Lease Briefed to City Council and VBDA</a:t>
          </a:r>
        </a:p>
        <a:p>
          <a:pPr algn="ctr"/>
          <a:endParaRPr lang="en-US" sz="1400" b="1" dirty="0" smtClean="0"/>
        </a:p>
        <a:p>
          <a:pPr algn="ctr"/>
          <a:endParaRPr lang="en-US" sz="1400" b="1" dirty="0" smtClean="0"/>
        </a:p>
        <a:p>
          <a:pPr algn="ctr"/>
          <a:endParaRPr lang="en-US" sz="1400" b="1" dirty="0" smtClean="0"/>
        </a:p>
        <a:p>
          <a:pPr algn="ctr"/>
          <a:endParaRPr lang="en-US" sz="1400" b="1" dirty="0" smtClean="0"/>
        </a:p>
        <a:p>
          <a:pPr algn="ctr"/>
          <a:endParaRPr lang="en-US" sz="1400" b="1" dirty="0" smtClean="0"/>
        </a:p>
        <a:p>
          <a:pPr algn="ctr"/>
          <a:endParaRPr lang="en-US" sz="1400" b="1" dirty="0"/>
        </a:p>
      </dgm:t>
    </dgm:pt>
    <dgm:pt modelId="{81383CD1-1A73-9A4B-BA0D-BB0BD590798E}" type="sibTrans" cxnId="{09786D18-076D-E247-9195-10362FA76068}">
      <dgm:prSet/>
      <dgm:spPr/>
      <dgm:t>
        <a:bodyPr/>
        <a:lstStyle/>
        <a:p>
          <a:endParaRPr lang="en-US"/>
        </a:p>
      </dgm:t>
    </dgm:pt>
    <dgm:pt modelId="{4C056D31-CD07-5841-8607-184B5F1DBFE2}" type="parTrans" cxnId="{09786D18-076D-E247-9195-10362FA76068}">
      <dgm:prSet/>
      <dgm:spPr/>
      <dgm:t>
        <a:bodyPr/>
        <a:lstStyle/>
        <a:p>
          <a:endParaRPr lang="en-US"/>
        </a:p>
      </dgm:t>
    </dgm:pt>
    <dgm:pt modelId="{745408A5-6466-D145-A01C-71BAD54CDF62}" type="pres">
      <dgm:prSet presAssocID="{B2C86BA3-99DB-B446-A89B-CF8D8A535B6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555096-69F9-B445-8E29-225BC865E0B9}" type="pres">
      <dgm:prSet presAssocID="{B2C86BA3-99DB-B446-A89B-CF8D8A535B67}" presName="arrow" presStyleLbl="bgShp" presStyleIdx="0" presStyleCnt="1"/>
      <dgm:spPr/>
      <dgm:t>
        <a:bodyPr/>
        <a:lstStyle/>
        <a:p>
          <a:endParaRPr lang="en-US"/>
        </a:p>
      </dgm:t>
    </dgm:pt>
    <dgm:pt modelId="{8C91FCD9-B9C3-BE40-9165-67AF2E90E894}" type="pres">
      <dgm:prSet presAssocID="{B2C86BA3-99DB-B446-A89B-CF8D8A535B67}" presName="linearProcess" presStyleCnt="0"/>
      <dgm:spPr/>
      <dgm:t>
        <a:bodyPr/>
        <a:lstStyle/>
        <a:p>
          <a:endParaRPr lang="en-US"/>
        </a:p>
      </dgm:t>
    </dgm:pt>
    <dgm:pt modelId="{1085641B-894B-7444-ABC0-B69D7A616CEC}" type="pres">
      <dgm:prSet presAssocID="{917244AD-DEB7-0A42-B227-F14D6F107957}" presName="text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489AC-0537-AA46-B447-EECEBB616114}" type="pres">
      <dgm:prSet presAssocID="{448E7476-06AA-704A-BE86-764B62EDFB29}" presName="sibTrans" presStyleCnt="0"/>
      <dgm:spPr/>
      <dgm:t>
        <a:bodyPr/>
        <a:lstStyle/>
        <a:p>
          <a:endParaRPr lang="en-US"/>
        </a:p>
      </dgm:t>
    </dgm:pt>
    <dgm:pt modelId="{C6869961-A56B-4160-8A41-31D04E16DAEE}" type="pres">
      <dgm:prSet presAssocID="{43BD05DF-5A54-4B31-B60C-61E1704D77FA}" presName="text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270F5C-F2D3-47C5-9148-A91CA84338BD}" type="pres">
      <dgm:prSet presAssocID="{11D5D3C8-9492-46BF-ACBB-254A7DBDD11B}" presName="sibTrans" presStyleCnt="0"/>
      <dgm:spPr/>
      <dgm:t>
        <a:bodyPr/>
        <a:lstStyle/>
        <a:p>
          <a:endParaRPr lang="en-US"/>
        </a:p>
      </dgm:t>
    </dgm:pt>
    <dgm:pt modelId="{52BBF5CD-C43A-3343-BFD5-2BDCE1920321}" type="pres">
      <dgm:prSet presAssocID="{6F574304-257E-2440-8C1B-8C3F34C4C47D}" presName="text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EB448D-AC05-594F-A20A-12D2C140B805}" type="pres">
      <dgm:prSet presAssocID="{F9F040D7-EF71-524F-B884-75DCC9833F33}" presName="sibTrans" presStyleCnt="0"/>
      <dgm:spPr/>
      <dgm:t>
        <a:bodyPr/>
        <a:lstStyle/>
        <a:p>
          <a:endParaRPr lang="en-US"/>
        </a:p>
      </dgm:t>
    </dgm:pt>
    <dgm:pt modelId="{35590DC2-2636-474C-BDED-53C9DE7C61FC}" type="pres">
      <dgm:prSet presAssocID="{6BB90024-9D00-BE4C-9966-FE31AB4C4C57}" presName="text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D370F4-31E8-0641-B561-11A0A7098E3F}" type="pres">
      <dgm:prSet presAssocID="{CB8DF8E3-80BD-824A-91FC-9459B8303005}" presName="sibTrans" presStyleCnt="0"/>
      <dgm:spPr/>
      <dgm:t>
        <a:bodyPr/>
        <a:lstStyle/>
        <a:p>
          <a:endParaRPr lang="en-US"/>
        </a:p>
      </dgm:t>
    </dgm:pt>
    <dgm:pt modelId="{C5824FFD-58C5-654C-9CCE-64400CCDC4BD}" type="pres">
      <dgm:prSet presAssocID="{570E1567-4B9F-2146-820B-CD11C8724B3B}" presName="text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75F5AA-9D10-DC49-9338-01FA29278D8F}" type="pres">
      <dgm:prSet presAssocID="{3287603E-C2E3-6742-856D-771E862299C0}" presName="sibTrans" presStyleCnt="0"/>
      <dgm:spPr/>
      <dgm:t>
        <a:bodyPr/>
        <a:lstStyle/>
        <a:p>
          <a:endParaRPr lang="en-US"/>
        </a:p>
      </dgm:t>
    </dgm:pt>
    <dgm:pt modelId="{4CE7A9A7-C6F1-554E-B9D2-F32640318850}" type="pres">
      <dgm:prSet presAssocID="{FB35B31F-683D-5D44-ADB0-A1F2067914B3}" presName="text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8618D9-F037-5449-8D22-3C8A82185813}" type="pres">
      <dgm:prSet presAssocID="{81383CD1-1A73-9A4B-BA0D-BB0BD590798E}" presName="sibTrans" presStyleCnt="0"/>
      <dgm:spPr/>
      <dgm:t>
        <a:bodyPr/>
        <a:lstStyle/>
        <a:p>
          <a:endParaRPr lang="en-US"/>
        </a:p>
      </dgm:t>
    </dgm:pt>
    <dgm:pt modelId="{FC945687-3E7E-4FBF-8A50-D3655F87FF2A}" type="pres">
      <dgm:prSet presAssocID="{2F46FDBA-59D1-418F-ABB8-1019AD9FCC83}" presName="textNode" presStyleLbl="node1" presStyleIdx="6" presStyleCnt="8" custScaleX="1087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C13B21-D94B-4EEF-AD22-85A47C3B6A7A}" type="pres">
      <dgm:prSet presAssocID="{7910CB3E-A4C3-43C6-8FA5-09DCDCEC1F4E}" presName="sibTrans" presStyleCnt="0"/>
      <dgm:spPr/>
      <dgm:t>
        <a:bodyPr/>
        <a:lstStyle/>
        <a:p>
          <a:endParaRPr lang="en-US"/>
        </a:p>
      </dgm:t>
    </dgm:pt>
    <dgm:pt modelId="{8686FAE1-3F09-9744-A67E-E9F8C95F0809}" type="pres">
      <dgm:prSet presAssocID="{D1C555B8-5BA9-BC44-A2AD-4D1F35C65F47}" presName="text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A866C0-6447-B547-962D-6AE4B37AFAD7}" srcId="{B2C86BA3-99DB-B446-A89B-CF8D8A535B67}" destId="{6BB90024-9D00-BE4C-9966-FE31AB4C4C57}" srcOrd="3" destOrd="0" parTransId="{7F9F74D7-5F3A-5B49-8B36-DBB5168F7BD9}" sibTransId="{CB8DF8E3-80BD-824A-91FC-9459B8303005}"/>
    <dgm:cxn modelId="{37F2CE67-1816-40B4-8BB5-BCBDC0ECF272}" srcId="{B2C86BA3-99DB-B446-A89B-CF8D8A535B67}" destId="{43BD05DF-5A54-4B31-B60C-61E1704D77FA}" srcOrd="1" destOrd="0" parTransId="{F3FAE537-B8C7-4C64-9514-89C161965694}" sibTransId="{11D5D3C8-9492-46BF-ACBB-254A7DBDD11B}"/>
    <dgm:cxn modelId="{BC828187-D559-4C90-A0AF-D0581C090A26}" type="presOf" srcId="{2F46FDBA-59D1-418F-ABB8-1019AD9FCC83}" destId="{FC945687-3E7E-4FBF-8A50-D3655F87FF2A}" srcOrd="0" destOrd="0" presId="urn:microsoft.com/office/officeart/2005/8/layout/hProcess9"/>
    <dgm:cxn modelId="{0756FD94-20BD-4EF6-BADE-9EF88B5C0030}" type="presOf" srcId="{FB35B31F-683D-5D44-ADB0-A1F2067914B3}" destId="{4CE7A9A7-C6F1-554E-B9D2-F32640318850}" srcOrd="0" destOrd="0" presId="urn:microsoft.com/office/officeart/2005/8/layout/hProcess9"/>
    <dgm:cxn modelId="{D0BA9578-F79D-474F-B234-99DDF08F7179}" srcId="{B2C86BA3-99DB-B446-A89B-CF8D8A535B67}" destId="{6F574304-257E-2440-8C1B-8C3F34C4C47D}" srcOrd="2" destOrd="0" parTransId="{8E6385EA-E05A-8E41-BE31-BF21624C4788}" sibTransId="{F9F040D7-EF71-524F-B884-75DCC9833F33}"/>
    <dgm:cxn modelId="{CDCA4E96-8F4D-2440-BF8B-A011F114E91D}" srcId="{B2C86BA3-99DB-B446-A89B-CF8D8A535B67}" destId="{917244AD-DEB7-0A42-B227-F14D6F107957}" srcOrd="0" destOrd="0" parTransId="{11132A4C-87CE-6347-8A1C-48A4929D6126}" sibTransId="{448E7476-06AA-704A-BE86-764B62EDFB29}"/>
    <dgm:cxn modelId="{BF30795F-31B7-5E4C-93A8-EF1D325F0613}" srcId="{B2C86BA3-99DB-B446-A89B-CF8D8A535B67}" destId="{D1C555B8-5BA9-BC44-A2AD-4D1F35C65F47}" srcOrd="7" destOrd="0" parTransId="{76556271-D707-EA40-84EE-83A29D5E057E}" sibTransId="{AD00DAB8-6995-474A-9622-D3495176FF12}"/>
    <dgm:cxn modelId="{86E51430-9DFD-4ADC-8DBE-6D66205E87DA}" srcId="{B2C86BA3-99DB-B446-A89B-CF8D8A535B67}" destId="{2F46FDBA-59D1-418F-ABB8-1019AD9FCC83}" srcOrd="6" destOrd="0" parTransId="{0D0445E1-1008-4BA2-BEAD-00AAF6A0BFA3}" sibTransId="{7910CB3E-A4C3-43C6-8FA5-09DCDCEC1F4E}"/>
    <dgm:cxn modelId="{D95ED357-D38B-4C92-A276-0B2670D58187}" type="presOf" srcId="{917244AD-DEB7-0A42-B227-F14D6F107957}" destId="{1085641B-894B-7444-ABC0-B69D7A616CEC}" srcOrd="0" destOrd="0" presId="urn:microsoft.com/office/officeart/2005/8/layout/hProcess9"/>
    <dgm:cxn modelId="{7DA2B4B5-69AF-4BE9-BA08-B0408DFC7A66}" type="presOf" srcId="{6BB90024-9D00-BE4C-9966-FE31AB4C4C57}" destId="{35590DC2-2636-474C-BDED-53C9DE7C61FC}" srcOrd="0" destOrd="0" presId="urn:microsoft.com/office/officeart/2005/8/layout/hProcess9"/>
    <dgm:cxn modelId="{33B4E3D6-CC23-468B-A1F7-6AAD62DF28E2}" type="presOf" srcId="{D1C555B8-5BA9-BC44-A2AD-4D1F35C65F47}" destId="{8686FAE1-3F09-9744-A67E-E9F8C95F0809}" srcOrd="0" destOrd="0" presId="urn:microsoft.com/office/officeart/2005/8/layout/hProcess9"/>
    <dgm:cxn modelId="{D19AE9B0-0B32-4C12-9DB9-A0D4B6CDC0B3}" type="presOf" srcId="{43BD05DF-5A54-4B31-B60C-61E1704D77FA}" destId="{C6869961-A56B-4160-8A41-31D04E16DAEE}" srcOrd="0" destOrd="0" presId="urn:microsoft.com/office/officeart/2005/8/layout/hProcess9"/>
    <dgm:cxn modelId="{889A3D44-8EF4-40DB-A3C9-EA4DA47DAEE2}" type="presOf" srcId="{B2C86BA3-99DB-B446-A89B-CF8D8A535B67}" destId="{745408A5-6466-D145-A01C-71BAD54CDF62}" srcOrd="0" destOrd="0" presId="urn:microsoft.com/office/officeart/2005/8/layout/hProcess9"/>
    <dgm:cxn modelId="{6DA06D37-0A6A-4BB5-890A-D92FE70280D7}" type="presOf" srcId="{6F574304-257E-2440-8C1B-8C3F34C4C47D}" destId="{52BBF5CD-C43A-3343-BFD5-2BDCE1920321}" srcOrd="0" destOrd="0" presId="urn:microsoft.com/office/officeart/2005/8/layout/hProcess9"/>
    <dgm:cxn modelId="{F93AEFD4-726D-9840-AA58-E92E7615C9D1}" srcId="{B2C86BA3-99DB-B446-A89B-CF8D8A535B67}" destId="{570E1567-4B9F-2146-820B-CD11C8724B3B}" srcOrd="4" destOrd="0" parTransId="{96C43889-7F1C-2447-BB5E-0E2B831E6F2F}" sibTransId="{3287603E-C2E3-6742-856D-771E862299C0}"/>
    <dgm:cxn modelId="{96A57985-F87F-45CC-A010-81679799B709}" type="presOf" srcId="{570E1567-4B9F-2146-820B-CD11C8724B3B}" destId="{C5824FFD-58C5-654C-9CCE-64400CCDC4BD}" srcOrd="0" destOrd="0" presId="urn:microsoft.com/office/officeart/2005/8/layout/hProcess9"/>
    <dgm:cxn modelId="{09786D18-076D-E247-9195-10362FA76068}" srcId="{B2C86BA3-99DB-B446-A89B-CF8D8A535B67}" destId="{FB35B31F-683D-5D44-ADB0-A1F2067914B3}" srcOrd="5" destOrd="0" parTransId="{4C056D31-CD07-5841-8607-184B5F1DBFE2}" sibTransId="{81383CD1-1A73-9A4B-BA0D-BB0BD590798E}"/>
    <dgm:cxn modelId="{3DE31C28-CA8F-44B9-B651-F99B8F090DF7}" type="presParOf" srcId="{745408A5-6466-D145-A01C-71BAD54CDF62}" destId="{FA555096-69F9-B445-8E29-225BC865E0B9}" srcOrd="0" destOrd="0" presId="urn:microsoft.com/office/officeart/2005/8/layout/hProcess9"/>
    <dgm:cxn modelId="{36AD6B1A-65C0-4B89-A11C-44D8D65A899F}" type="presParOf" srcId="{745408A5-6466-D145-A01C-71BAD54CDF62}" destId="{8C91FCD9-B9C3-BE40-9165-67AF2E90E894}" srcOrd="1" destOrd="0" presId="urn:microsoft.com/office/officeart/2005/8/layout/hProcess9"/>
    <dgm:cxn modelId="{E5D73289-1CA5-498E-B4D9-1121402571FB}" type="presParOf" srcId="{8C91FCD9-B9C3-BE40-9165-67AF2E90E894}" destId="{1085641B-894B-7444-ABC0-B69D7A616CEC}" srcOrd="0" destOrd="0" presId="urn:microsoft.com/office/officeart/2005/8/layout/hProcess9"/>
    <dgm:cxn modelId="{4A7D9FFE-C862-4E4A-B6C2-842E73ADBC14}" type="presParOf" srcId="{8C91FCD9-B9C3-BE40-9165-67AF2E90E894}" destId="{E6C489AC-0537-AA46-B447-EECEBB616114}" srcOrd="1" destOrd="0" presId="urn:microsoft.com/office/officeart/2005/8/layout/hProcess9"/>
    <dgm:cxn modelId="{40061B00-1818-4390-B143-4B68E98F375E}" type="presParOf" srcId="{8C91FCD9-B9C3-BE40-9165-67AF2E90E894}" destId="{C6869961-A56B-4160-8A41-31D04E16DAEE}" srcOrd="2" destOrd="0" presId="urn:microsoft.com/office/officeart/2005/8/layout/hProcess9"/>
    <dgm:cxn modelId="{FA208055-F090-4925-9FFD-AE66A6D82DA3}" type="presParOf" srcId="{8C91FCD9-B9C3-BE40-9165-67AF2E90E894}" destId="{65270F5C-F2D3-47C5-9148-A91CA84338BD}" srcOrd="3" destOrd="0" presId="urn:microsoft.com/office/officeart/2005/8/layout/hProcess9"/>
    <dgm:cxn modelId="{B388914C-C2DB-4E90-9D26-8A9A8B199C4B}" type="presParOf" srcId="{8C91FCD9-B9C3-BE40-9165-67AF2E90E894}" destId="{52BBF5CD-C43A-3343-BFD5-2BDCE1920321}" srcOrd="4" destOrd="0" presId="urn:microsoft.com/office/officeart/2005/8/layout/hProcess9"/>
    <dgm:cxn modelId="{181BDF76-0EA5-43E3-9A1C-38019CAB2C67}" type="presParOf" srcId="{8C91FCD9-B9C3-BE40-9165-67AF2E90E894}" destId="{22EB448D-AC05-594F-A20A-12D2C140B805}" srcOrd="5" destOrd="0" presId="urn:microsoft.com/office/officeart/2005/8/layout/hProcess9"/>
    <dgm:cxn modelId="{27D6F55E-B955-4915-BDA2-D761E277CC0D}" type="presParOf" srcId="{8C91FCD9-B9C3-BE40-9165-67AF2E90E894}" destId="{35590DC2-2636-474C-BDED-53C9DE7C61FC}" srcOrd="6" destOrd="0" presId="urn:microsoft.com/office/officeart/2005/8/layout/hProcess9"/>
    <dgm:cxn modelId="{1358BE4D-62C2-46DA-A0DB-8D323C00F144}" type="presParOf" srcId="{8C91FCD9-B9C3-BE40-9165-67AF2E90E894}" destId="{5BD370F4-31E8-0641-B561-11A0A7098E3F}" srcOrd="7" destOrd="0" presId="urn:microsoft.com/office/officeart/2005/8/layout/hProcess9"/>
    <dgm:cxn modelId="{CED7918C-EE1B-49E8-913B-3ADAB7E84DAA}" type="presParOf" srcId="{8C91FCD9-B9C3-BE40-9165-67AF2E90E894}" destId="{C5824FFD-58C5-654C-9CCE-64400CCDC4BD}" srcOrd="8" destOrd="0" presId="urn:microsoft.com/office/officeart/2005/8/layout/hProcess9"/>
    <dgm:cxn modelId="{21C8FE38-4ADF-4B07-8ED8-CA9701FE0E84}" type="presParOf" srcId="{8C91FCD9-B9C3-BE40-9165-67AF2E90E894}" destId="{D475F5AA-9D10-DC49-9338-01FA29278D8F}" srcOrd="9" destOrd="0" presId="urn:microsoft.com/office/officeart/2005/8/layout/hProcess9"/>
    <dgm:cxn modelId="{1152C75B-6CD9-48A9-BC22-5A9B923DD12D}" type="presParOf" srcId="{8C91FCD9-B9C3-BE40-9165-67AF2E90E894}" destId="{4CE7A9A7-C6F1-554E-B9D2-F32640318850}" srcOrd="10" destOrd="0" presId="urn:microsoft.com/office/officeart/2005/8/layout/hProcess9"/>
    <dgm:cxn modelId="{CB6599BD-590E-46B3-86FF-DBEDAA3B67BC}" type="presParOf" srcId="{8C91FCD9-B9C3-BE40-9165-67AF2E90E894}" destId="{6E8618D9-F037-5449-8D22-3C8A82185813}" srcOrd="11" destOrd="0" presId="urn:microsoft.com/office/officeart/2005/8/layout/hProcess9"/>
    <dgm:cxn modelId="{B22C1D36-1920-47E1-991C-C07865394C64}" type="presParOf" srcId="{8C91FCD9-B9C3-BE40-9165-67AF2E90E894}" destId="{FC945687-3E7E-4FBF-8A50-D3655F87FF2A}" srcOrd="12" destOrd="0" presId="urn:microsoft.com/office/officeart/2005/8/layout/hProcess9"/>
    <dgm:cxn modelId="{B58EC3D4-1F75-4113-99AF-DAF024B79D99}" type="presParOf" srcId="{8C91FCD9-B9C3-BE40-9165-67AF2E90E894}" destId="{AAC13B21-D94B-4EEF-AD22-85A47C3B6A7A}" srcOrd="13" destOrd="0" presId="urn:microsoft.com/office/officeart/2005/8/layout/hProcess9"/>
    <dgm:cxn modelId="{5E681AA8-386C-4BC5-B064-E80E429288A2}" type="presParOf" srcId="{8C91FCD9-B9C3-BE40-9165-67AF2E90E894}" destId="{8686FAE1-3F09-9744-A67E-E9F8C95F0809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CFBE5-64B7-431E-B14E-A33FDBA1FDB1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A4B0F-DDD4-4603-B9E0-1390CED7D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37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697" cy="466581"/>
          </a:xfrm>
          <a:prstGeom prst="rect">
            <a:avLst/>
          </a:prstGeom>
        </p:spPr>
        <p:txBody>
          <a:bodyPr vert="horz" lIns="58238" tIns="29119" rIns="58238" bIns="29119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271" y="0"/>
            <a:ext cx="3037697" cy="466581"/>
          </a:xfrm>
          <a:prstGeom prst="rect">
            <a:avLst/>
          </a:prstGeom>
        </p:spPr>
        <p:txBody>
          <a:bodyPr vert="horz" lIns="58238" tIns="29119" rIns="58238" bIns="29119" rtlCol="0"/>
          <a:lstStyle>
            <a:lvl1pPr algn="r">
              <a:defRPr sz="800"/>
            </a:lvl1pPr>
          </a:lstStyle>
          <a:p>
            <a:fld id="{2140A6CF-B5BC-421A-BB14-1D01C20A4E73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8238" tIns="29119" rIns="58238" bIns="291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897" y="4473599"/>
            <a:ext cx="5608607" cy="3660751"/>
          </a:xfrm>
          <a:prstGeom prst="rect">
            <a:avLst/>
          </a:prstGeom>
        </p:spPr>
        <p:txBody>
          <a:bodyPr vert="horz" lIns="58238" tIns="29119" rIns="58238" bIns="2911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819"/>
            <a:ext cx="3037697" cy="466581"/>
          </a:xfrm>
          <a:prstGeom prst="rect">
            <a:avLst/>
          </a:prstGeom>
        </p:spPr>
        <p:txBody>
          <a:bodyPr vert="horz" lIns="58238" tIns="29119" rIns="58238" bIns="29119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271" y="8829819"/>
            <a:ext cx="3037697" cy="466581"/>
          </a:xfrm>
          <a:prstGeom prst="rect">
            <a:avLst/>
          </a:prstGeom>
        </p:spPr>
        <p:txBody>
          <a:bodyPr vert="horz" lIns="58238" tIns="29119" rIns="58238" bIns="29119" rtlCol="0" anchor="b"/>
          <a:lstStyle>
            <a:lvl1pPr algn="r">
              <a:defRPr sz="800"/>
            </a:lvl1pPr>
          </a:lstStyle>
          <a:p>
            <a:fld id="{37D93218-45D4-47CD-8D0F-EE7E0AE84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35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93218-45D4-47CD-8D0F-EE7E0AE84B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70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93218-45D4-47CD-8D0F-EE7E0AE84BE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4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Offers time to fully vet concepts and feasibility with an option for public engagement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Establishes timelines and schedules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Allows for financing due diligence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93218-45D4-47CD-8D0F-EE7E0AE84BE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58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8D62D-281D-4652-971D-E32F06CD42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28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8D62D-281D-4652-971D-E32F06CD42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35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8D62D-281D-4652-971D-E32F06CD42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08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93218-45D4-47CD-8D0F-EE7E0AE84B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01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3 submittals exhibited competence</a:t>
            </a:r>
            <a:r>
              <a:rPr lang="en-US" baseline="0" dirty="0" smtClean="0"/>
              <a:t> and experience in design and construction of similar facilities.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Typically during this phase we would short list the number of proposals moving to the detailed phase.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Because of there were no more than 3, and they were high quality conceptual submittals, we recommend moving forward to the detailed phase.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E1F70-A852-411C-83F2-69AC2A39D5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95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93218-45D4-47CD-8D0F-EE7E0AE84BE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93218-45D4-47CD-8D0F-EE7E0AE84BE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22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93218-45D4-47CD-8D0F-EE7E0AE84BE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12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Resort</a:t>
            </a:r>
            <a:r>
              <a:rPr lang="en-US" b="1" baseline="0" dirty="0" smtClean="0"/>
              <a:t> Area Strategic Action Plan was completed in 2008 to facilitate change in development patterns for the Resort Area through a holistic approach that increased the depth of the market, brought focus to open and gathering spaces beyond the beach, and improved year round viability of the resort area. 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Key focus areas on open space, connections, development opportunities and </a:t>
            </a:r>
            <a:r>
              <a:rPr lang="en-US" b="1" baseline="0" dirty="0" err="1" smtClean="0"/>
              <a:t>placemaking</a:t>
            </a:r>
            <a:r>
              <a:rPr lang="en-US" b="1" baseline="0" dirty="0" smtClean="0"/>
              <a:t>. Three primary corridors: </a:t>
            </a:r>
            <a:r>
              <a:rPr lang="en-US" b="1" baseline="0" dirty="0" err="1" smtClean="0"/>
              <a:t>Laskin</a:t>
            </a:r>
            <a:r>
              <a:rPr lang="en-US" b="1" baseline="0" dirty="0" smtClean="0"/>
              <a:t> Gateway, Marina District and  the Central Beach/19</a:t>
            </a:r>
            <a:r>
              <a:rPr lang="en-US" b="1" baseline="30000" dirty="0" smtClean="0"/>
              <a:t>th</a:t>
            </a:r>
            <a:r>
              <a:rPr lang="en-US" b="1" baseline="0" dirty="0" smtClean="0"/>
              <a:t> Street Corridor.  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Identified development strategies included: creating GREAT districts with distinctive identities; improving connections between destinations; concentrating retail; creating transitions from resort area to neighborhoods; and achieving a “year round resort” environment.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8D62D-281D-4652-971D-E32F06CD42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63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First of 8 identified priorities: develop the Dome Site as a major entertainment venue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93218-45D4-47CD-8D0F-EE7E0AE84B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24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Differentiate VA</a:t>
            </a:r>
            <a:r>
              <a:rPr lang="en-US" baseline="0" dirty="0" smtClean="0"/>
              <a:t> Beach from other venues (</a:t>
            </a:r>
            <a:r>
              <a:rPr lang="en-US" baseline="0" dirty="0" err="1" smtClean="0"/>
              <a:t>ie</a:t>
            </a:r>
            <a:r>
              <a:rPr lang="en-US" baseline="0" dirty="0" smtClean="0"/>
              <a:t> </a:t>
            </a:r>
            <a:r>
              <a:rPr lang="en-US" baseline="0" smtClean="0"/>
              <a:t>VB Field House)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93218-45D4-47CD-8D0F-EE7E0AE84B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9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93218-45D4-47CD-8D0F-EE7E0AE84B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18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3 submittals exhibited competence</a:t>
            </a:r>
            <a:r>
              <a:rPr lang="en-US" baseline="0" dirty="0" smtClean="0"/>
              <a:t> and experience in design and construction of similar facilities.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Typically during this phase we would short list the number of proposals moving to the detailed phase.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Because of there were no more than 3, and they were high quality conceptual submittals, we recommend moving forward to the detailed phase.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E1F70-A852-411C-83F2-69AC2A39D5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05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ESM &amp; Wack GC</a:t>
            </a:r>
            <a:r>
              <a:rPr lang="en-US" baseline="0" dirty="0" smtClean="0"/>
              <a:t> – Fredericksburg</a:t>
            </a:r>
          </a:p>
          <a:p>
            <a:endParaRPr lang="en-US" baseline="0" dirty="0" smtClean="0"/>
          </a:p>
          <a:p>
            <a:r>
              <a:rPr lang="en-US" baseline="0" dirty="0" smtClean="0"/>
              <a:t>MEB – Chesapeake; American Sports Centers – Anaheim, CA; Phase 5 – Virginia Beach</a:t>
            </a:r>
          </a:p>
          <a:p>
            <a:endParaRPr lang="en-US" baseline="0" dirty="0" smtClean="0"/>
          </a:p>
          <a:p>
            <a:r>
              <a:rPr lang="en-US" baseline="0" dirty="0" smtClean="0"/>
              <a:t>SB Ballard – Virginia Beach; SFA – </a:t>
            </a:r>
            <a:r>
              <a:rPr lang="en-US" baseline="0" smtClean="0"/>
              <a:t>SFM – Cleveland, OH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E1F70-A852-411C-83F2-69AC2A39D5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7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93218-45D4-47CD-8D0F-EE7E0AE84B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93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C249F-DFF7-4EE8-A81E-35C72A22F35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633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5840" y="1646133"/>
            <a:ext cx="1139952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5282989"/>
            <a:ext cx="100584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9F30-624E-4430-B4FC-225B967B59A5}" type="datetime1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‹#›</a:t>
            </a:fld>
            <a:endParaRPr lang="en-US" spc="-22" dirty="0"/>
          </a:p>
        </p:txBody>
      </p:sp>
    </p:spTree>
    <p:extLst>
      <p:ext uri="{BB962C8B-B14F-4D97-AF65-F5344CB8AC3E}">
        <p14:creationId xmlns:p14="http://schemas.microsoft.com/office/powerpoint/2010/main" val="1405490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3456-1ED2-409A-868E-EF96C8BB318A}" type="datetime1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‹#›</a:t>
            </a:fld>
            <a:endParaRPr lang="en-US" spc="-22" dirty="0"/>
          </a:p>
        </p:txBody>
      </p:sp>
    </p:spTree>
    <p:extLst>
      <p:ext uri="{BB962C8B-B14F-4D97-AF65-F5344CB8AC3E}">
        <p14:creationId xmlns:p14="http://schemas.microsoft.com/office/powerpoint/2010/main" val="108274670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7391" y="535517"/>
            <a:ext cx="2891790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2021" y="535517"/>
            <a:ext cx="8507730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3456-1ED2-409A-868E-EF96C8BB318A}" type="datetime1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‹#›</a:t>
            </a:fld>
            <a:endParaRPr lang="en-US" spc="-22" dirty="0"/>
          </a:p>
        </p:txBody>
      </p:sp>
    </p:spTree>
    <p:extLst>
      <p:ext uri="{BB962C8B-B14F-4D97-AF65-F5344CB8AC3E}">
        <p14:creationId xmlns:p14="http://schemas.microsoft.com/office/powerpoint/2010/main" val="309398928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6F532-3AC5-4B8B-AB58-81BB0E8EEFBD}" type="datetime1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‹#›</a:t>
            </a:fld>
            <a:endParaRPr lang="en-US" spc="-22" dirty="0"/>
          </a:p>
        </p:txBody>
      </p:sp>
    </p:spTree>
    <p:extLst>
      <p:ext uri="{BB962C8B-B14F-4D97-AF65-F5344CB8AC3E}">
        <p14:creationId xmlns:p14="http://schemas.microsoft.com/office/powerpoint/2010/main" val="312063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036" y="2507618"/>
            <a:ext cx="11567160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036" y="6731215"/>
            <a:ext cx="11567160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/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3456-1ED2-409A-868E-EF96C8BB318A}" type="datetime1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‹#›</a:t>
            </a:fld>
            <a:endParaRPr lang="en-US" spc="-22" dirty="0"/>
          </a:p>
        </p:txBody>
      </p:sp>
    </p:spTree>
    <p:extLst>
      <p:ext uri="{BB962C8B-B14F-4D97-AF65-F5344CB8AC3E}">
        <p14:creationId xmlns:p14="http://schemas.microsoft.com/office/powerpoint/2010/main" val="264127623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2020" y="2677584"/>
            <a:ext cx="569976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9420" y="2677584"/>
            <a:ext cx="569976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4EE82-3E2D-465C-9FF5-107267A3F730}" type="datetime1">
              <a:rPr lang="en-US" smtClean="0"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‹#›</a:t>
            </a:fld>
            <a:endParaRPr lang="en-US" spc="-22" dirty="0"/>
          </a:p>
        </p:txBody>
      </p:sp>
    </p:spTree>
    <p:extLst>
      <p:ext uri="{BB962C8B-B14F-4D97-AF65-F5344CB8AC3E}">
        <p14:creationId xmlns:p14="http://schemas.microsoft.com/office/powerpoint/2010/main" val="1413541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767" y="535519"/>
            <a:ext cx="11567160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768" y="2465706"/>
            <a:ext cx="5673565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3768" y="3674110"/>
            <a:ext cx="5673565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9421" y="2465706"/>
            <a:ext cx="5701507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9421" y="3674110"/>
            <a:ext cx="5701507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3456-1ED2-409A-868E-EF96C8BB318A}" type="datetime1">
              <a:rPr lang="en-US" smtClean="0"/>
              <a:t>3/2/2018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‹#›</a:t>
            </a:fld>
            <a:endParaRPr lang="en-US" spc="-22" dirty="0"/>
          </a:p>
        </p:txBody>
      </p:sp>
    </p:spTree>
    <p:extLst>
      <p:ext uri="{BB962C8B-B14F-4D97-AF65-F5344CB8AC3E}">
        <p14:creationId xmlns:p14="http://schemas.microsoft.com/office/powerpoint/2010/main" val="245323260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4D4F-FC79-4206-BD2B-E732576E6726}" type="datetime1">
              <a:rPr lang="en-US" smtClean="0"/>
              <a:t>3/2/2018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‹#›</a:t>
            </a:fld>
            <a:endParaRPr lang="en-US" spc="-22" dirty="0"/>
          </a:p>
        </p:txBody>
      </p:sp>
    </p:spTree>
    <p:extLst>
      <p:ext uri="{BB962C8B-B14F-4D97-AF65-F5344CB8AC3E}">
        <p14:creationId xmlns:p14="http://schemas.microsoft.com/office/powerpoint/2010/main" val="201202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DE7AB-19CD-4C23-88FA-221F7C40D3D0}" type="datetime1">
              <a:rPr lang="en-US" smtClean="0"/>
              <a:t>3/2/2018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‹#›</a:t>
            </a:fld>
            <a:endParaRPr lang="en-US" spc="-22" dirty="0"/>
          </a:p>
        </p:txBody>
      </p:sp>
    </p:spTree>
    <p:extLst>
      <p:ext uri="{BB962C8B-B14F-4D97-AF65-F5344CB8AC3E}">
        <p14:creationId xmlns:p14="http://schemas.microsoft.com/office/powerpoint/2010/main" val="1845476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767" y="670560"/>
            <a:ext cx="4325461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1507" y="1448226"/>
            <a:ext cx="6789420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3767" y="3017520"/>
            <a:ext cx="4325461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3456-1ED2-409A-868E-EF96C8BB318A}" type="datetime1">
              <a:rPr lang="en-US" smtClean="0"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‹#›</a:t>
            </a:fld>
            <a:endParaRPr lang="en-US" spc="-22" dirty="0"/>
          </a:p>
        </p:txBody>
      </p:sp>
    </p:spTree>
    <p:extLst>
      <p:ext uri="{BB962C8B-B14F-4D97-AF65-F5344CB8AC3E}">
        <p14:creationId xmlns:p14="http://schemas.microsoft.com/office/powerpoint/2010/main" val="149689355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767" y="670560"/>
            <a:ext cx="4325461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01507" y="1448226"/>
            <a:ext cx="6789420" cy="7147983"/>
          </a:xfr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3767" y="3017520"/>
            <a:ext cx="4325461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3456-1ED2-409A-868E-EF96C8BB318A}" type="datetime1">
              <a:rPr lang="en-US" smtClean="0"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‹#›</a:t>
            </a:fld>
            <a:endParaRPr lang="en-US" spc="-22" dirty="0"/>
          </a:p>
        </p:txBody>
      </p:sp>
    </p:spTree>
    <p:extLst>
      <p:ext uri="{BB962C8B-B14F-4D97-AF65-F5344CB8AC3E}">
        <p14:creationId xmlns:p14="http://schemas.microsoft.com/office/powerpoint/2010/main" val="292251589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2020" y="535519"/>
            <a:ext cx="1156716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2020" y="2677584"/>
            <a:ext cx="1156716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2020" y="9322649"/>
            <a:ext cx="301752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13456-1ED2-409A-868E-EF96C8BB318A}" type="datetime1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460" y="9322649"/>
            <a:ext cx="45262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1660" y="9322649"/>
            <a:ext cx="301752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‹#›</a:t>
            </a:fld>
            <a:endParaRPr lang="en-US" spc="-22" dirty="0"/>
          </a:p>
        </p:txBody>
      </p:sp>
    </p:spTree>
    <p:extLst>
      <p:ext uri="{BB962C8B-B14F-4D97-AF65-F5344CB8AC3E}">
        <p14:creationId xmlns:p14="http://schemas.microsoft.com/office/powerpoint/2010/main" val="2449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hdr="0" ftr="0" dt="0"/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2035" y="953247"/>
            <a:ext cx="6538131" cy="435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8706" y="953247"/>
            <a:ext cx="5456518" cy="4355346"/>
          </a:xfrm>
          <a:prstGeom prst="rect">
            <a:avLst/>
          </a:prstGeom>
          <a:solidFill>
            <a:srgbClr val="0066CC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3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>
            <a:stCxn id="1026" idx="1"/>
            <a:endCxn id="1026" idx="3"/>
          </p:cNvCxnSpPr>
          <p:nvPr/>
        </p:nvCxnSpPr>
        <p:spPr>
          <a:xfrm>
            <a:off x="5916706" y="3130920"/>
            <a:ext cx="722879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026" idx="2"/>
            <a:endCxn id="1026" idx="0"/>
          </p:cNvCxnSpPr>
          <p:nvPr/>
        </p:nvCxnSpPr>
        <p:spPr>
          <a:xfrm flipV="1">
            <a:off x="9531101" y="953247"/>
            <a:ext cx="0" cy="435534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7"/>
          <p:cNvSpPr txBox="1"/>
          <p:nvPr/>
        </p:nvSpPr>
        <p:spPr>
          <a:xfrm>
            <a:off x="525929" y="2333812"/>
            <a:ext cx="5456518" cy="2867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56"/>
            <a:r>
              <a:rPr lang="en-US" sz="6211" spc="-121" dirty="0">
                <a:solidFill>
                  <a:schemeClr val="bg1"/>
                </a:solidFill>
                <a:latin typeface="Calibri"/>
                <a:cs typeface="Calibri"/>
              </a:rPr>
              <a:t>Central Beach</a:t>
            </a:r>
          </a:p>
          <a:p>
            <a:pPr marL="10956"/>
            <a:r>
              <a:rPr lang="en-US" sz="6211" spc="-121" dirty="0">
                <a:solidFill>
                  <a:schemeClr val="bg1"/>
                </a:solidFill>
                <a:latin typeface="Calibri"/>
                <a:cs typeface="Calibri"/>
              </a:rPr>
              <a:t>Entertainment </a:t>
            </a:r>
            <a:r>
              <a:rPr lang="en-US" sz="6211" spc="-121" dirty="0" smtClean="0">
                <a:solidFill>
                  <a:schemeClr val="bg1"/>
                </a:solidFill>
                <a:latin typeface="Calibri"/>
                <a:cs typeface="Calibri"/>
              </a:rPr>
              <a:t>District</a:t>
            </a:r>
            <a:endParaRPr sz="621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" name="Picture 2" descr="https://beachnet.vbgov.com/communication-services/branding/Virginia%20Beach%20Horizontal%20Logos/VB%20horiz%202%20color%20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56" y="257798"/>
            <a:ext cx="3625368" cy="64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7"/>
          <p:cNvSpPr txBox="1"/>
          <p:nvPr/>
        </p:nvSpPr>
        <p:spPr>
          <a:xfrm>
            <a:off x="1828800" y="5998243"/>
            <a:ext cx="9982200" cy="2867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56" algn="ctr"/>
            <a:r>
              <a:rPr lang="en-US" sz="6211" spc="-121" dirty="0" smtClean="0">
                <a:solidFill>
                  <a:srgbClr val="0066CC"/>
                </a:solidFill>
                <a:latin typeface="Calibri"/>
                <a:cs typeface="Calibri"/>
              </a:rPr>
              <a:t>Resort Advisory Committee Briefing</a:t>
            </a:r>
          </a:p>
          <a:p>
            <a:pPr marL="10956" algn="ctr"/>
            <a:r>
              <a:rPr lang="en-US" sz="6211" spc="-121" dirty="0" smtClean="0">
                <a:solidFill>
                  <a:srgbClr val="0066CC"/>
                </a:solidFill>
                <a:latin typeface="Calibri"/>
                <a:cs typeface="Calibri"/>
              </a:rPr>
              <a:t>March 2018</a:t>
            </a:r>
            <a:endParaRPr sz="4800" dirty="0">
              <a:solidFill>
                <a:srgbClr val="0066CC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98" y="171985"/>
            <a:ext cx="11567160" cy="1944159"/>
          </a:xfrm>
        </p:spPr>
        <p:txBody>
          <a:bodyPr/>
          <a:lstStyle/>
          <a:p>
            <a:r>
              <a:rPr lang="en-US" dirty="0" smtClean="0"/>
              <a:t>Selection of Design - Build and Operator Teams</a:t>
            </a:r>
            <a:endParaRPr lang="en-US" dirty="0"/>
          </a:p>
        </p:txBody>
      </p:sp>
      <p:pic>
        <p:nvPicPr>
          <p:cNvPr id="1026" name="Picture 2" descr="https://b2b989d215c701ad63d7-288404e13f895703cf2798bf6ae95228.ssl.cf1.rackcdn.com/133052291606-3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709" y="7239000"/>
            <a:ext cx="2749784" cy="219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2362200"/>
            <a:ext cx="13411200" cy="1335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2640" b="1" dirty="0"/>
          </a:p>
          <a:p>
            <a:pPr algn="ctr"/>
            <a:r>
              <a:rPr lang="en-US" sz="2800" b="1" dirty="0"/>
              <a:t>Recommended Design – Builder</a:t>
            </a:r>
          </a:p>
          <a:p>
            <a:pPr algn="ctr"/>
            <a:endParaRPr lang="en-US" sz="2640" b="1" dirty="0"/>
          </a:p>
        </p:txBody>
      </p:sp>
      <p:pic>
        <p:nvPicPr>
          <p:cNvPr id="1036" name="Picture 12" descr="https://image-store.slidesharecdn.com/3af4f634-faa2-4090-85df-411ad30fb6ec-origin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51009"/>
            <a:ext cx="2565621" cy="94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clarknexsen.com/wp-content/themes/clarknexsen/img/cnex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380" y="3806050"/>
            <a:ext cx="3770620" cy="90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static1.1.sqspcdn.com/static/f/1668535/27328402/1478806364703/57a39dbd6f635.image.png?token=iwm0fxJJ%2F4NbJbQA8h2LJmyyDlU%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4212263"/>
            <a:ext cx="3442274" cy="61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5622053"/>
            <a:ext cx="13411200" cy="1335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2640" b="1" dirty="0"/>
          </a:p>
          <a:p>
            <a:pPr algn="ctr"/>
            <a:r>
              <a:rPr lang="en-US" sz="2800" b="1" dirty="0"/>
              <a:t>Recommended Operator</a:t>
            </a:r>
          </a:p>
          <a:p>
            <a:pPr algn="ctr"/>
            <a:endParaRPr lang="en-US" sz="264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BC638-8030-40EB-AFC6-C6CF2888C5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1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280" dirty="0"/>
              <a:t>Summary of Material Terms</a:t>
            </a:r>
            <a:br>
              <a:rPr lang="en-US" sz="5280" dirty="0"/>
            </a:br>
            <a:r>
              <a:rPr lang="en-US" sz="5280" dirty="0"/>
              <a:t>Sports Center (CIP 9-041) PPEA Interim Agreement (Design-Build)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22020" y="3114228"/>
            <a:ext cx="11567160" cy="63819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Parties:</a:t>
            </a:r>
            <a:r>
              <a:rPr lang="en-US" dirty="0" smtClean="0"/>
              <a:t> City of Virginia Beach and MEB General Contractors, Inc.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Purpose:</a:t>
            </a:r>
            <a:r>
              <a:rPr lang="en-US" dirty="0" smtClean="0"/>
              <a:t> Advance PPEA process toward the development of a comprehensive agreement </a:t>
            </a:r>
            <a:r>
              <a:rPr lang="en-US" dirty="0"/>
              <a:t>for the design and construction of the Sports Center by funding certain activities such as preliminary design and development of a guaranteed maximum price. 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Term:</a:t>
            </a:r>
            <a:r>
              <a:rPr lang="en-US" dirty="0" smtClean="0"/>
              <a:t> Date of execution until November 1, 2018. However, the Interim Agreement will terminate upon one of three things: (a) execution of a comprehensive agreement; (b) </a:t>
            </a:r>
            <a:r>
              <a:rPr lang="en-US" dirty="0"/>
              <a:t>either party providing notice of its intent to not proceed with the development of the project; </a:t>
            </a:r>
            <a:r>
              <a:rPr lang="en-US" dirty="0" smtClean="0"/>
              <a:t>(c) the expiration of the term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BC638-8030-40EB-AFC6-C6CF2888C5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03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280" dirty="0"/>
              <a:t>Summary of Material Terms</a:t>
            </a:r>
            <a:br>
              <a:rPr lang="en-US" sz="5280" dirty="0"/>
            </a:br>
            <a:r>
              <a:rPr lang="en-US" sz="5280" dirty="0"/>
              <a:t>Sports Center (CIP 9-041) PPEA Interim Agreement (Design-Build)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22019" y="2853778"/>
            <a:ext cx="12333237" cy="720462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Work Items:</a:t>
            </a:r>
            <a:r>
              <a:rPr lang="en-US" dirty="0"/>
              <a:t> </a:t>
            </a:r>
            <a:r>
              <a:rPr lang="en-US" dirty="0" smtClean="0"/>
              <a:t> 15% </a:t>
            </a:r>
            <a:r>
              <a:rPr lang="en-US" dirty="0"/>
              <a:t>design and engineering; surveying; preliminary site work; detailed project delivery schedule; development of offer of guaranteed maximum price.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Cost: 	</a:t>
            </a:r>
            <a:r>
              <a:rPr lang="en-US" dirty="0" smtClean="0"/>
              <a:t>Not to exceed $2,336,971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Developer Team: </a:t>
            </a:r>
            <a:r>
              <a:rPr lang="en-US" dirty="0" smtClean="0"/>
              <a:t>Construction </a:t>
            </a:r>
            <a:r>
              <a:rPr lang="en-US" dirty="0"/>
              <a:t>Contractor: MEB General Contractors, Inc.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Architects</a:t>
            </a:r>
            <a:r>
              <a:rPr lang="en-US" dirty="0"/>
              <a:t>:  Clark </a:t>
            </a:r>
            <a:r>
              <a:rPr lang="en-US" dirty="0" err="1"/>
              <a:t>Nexsen</a:t>
            </a:r>
            <a:r>
              <a:rPr lang="en-US" dirty="0"/>
              <a:t>; </a:t>
            </a:r>
            <a:r>
              <a:rPr lang="en-US" dirty="0" err="1"/>
              <a:t>Hanbury</a:t>
            </a:r>
            <a:r>
              <a:rPr lang="en-US" dirty="0"/>
              <a:t>; Integrated Consulting </a:t>
            </a:r>
            <a:r>
              <a:rPr lang="en-US" dirty="0" smtClean="0"/>
              <a:t>				Group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Mechanical/Electrical/Plumbing</a:t>
            </a:r>
            <a:r>
              <a:rPr lang="en-US" dirty="0"/>
              <a:t>: Clark </a:t>
            </a:r>
            <a:r>
              <a:rPr lang="en-US" dirty="0" err="1"/>
              <a:t>Nexsen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Structural</a:t>
            </a:r>
            <a:r>
              <a:rPr lang="en-US" dirty="0"/>
              <a:t>: Clark </a:t>
            </a:r>
            <a:r>
              <a:rPr lang="en-US" dirty="0" err="1"/>
              <a:t>Nexsen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Civil </a:t>
            </a:r>
            <a:r>
              <a:rPr lang="en-US" dirty="0"/>
              <a:t>Engineer: Clark </a:t>
            </a:r>
            <a:r>
              <a:rPr lang="en-US" dirty="0" err="1"/>
              <a:t>Nexsen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Geotechnical</a:t>
            </a:r>
            <a:r>
              <a:rPr lang="en-US" dirty="0"/>
              <a:t>:  GET Solutions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Hydraulic </a:t>
            </a:r>
            <a:r>
              <a:rPr lang="en-US" dirty="0"/>
              <a:t>Track Consultant:  </a:t>
            </a:r>
            <a:r>
              <a:rPr lang="en-US" dirty="0" err="1"/>
              <a:t>Beynon</a:t>
            </a:r>
            <a:r>
              <a:rPr lang="en-US" dirty="0"/>
              <a:t> Sports Surfaces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Legal</a:t>
            </a:r>
            <a:r>
              <a:rPr lang="en-US" dirty="0"/>
              <a:t>:  </a:t>
            </a:r>
            <a:r>
              <a:rPr lang="en-US" dirty="0" err="1"/>
              <a:t>Vandeventer</a:t>
            </a:r>
            <a:r>
              <a:rPr lang="en-US" dirty="0"/>
              <a:t> Black LLP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BC638-8030-40EB-AFC6-C6CF2888C5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69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833117" y="8914112"/>
            <a:ext cx="170378" cy="134924"/>
          </a:xfrm>
        </p:spPr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>
                <a:solidFill>
                  <a:schemeClr val="tx1"/>
                </a:solidFill>
              </a:rPr>
              <a:pPr marL="21913">
                <a:lnSpc>
                  <a:spcPts val="1052"/>
                </a:lnSpc>
              </a:pPr>
              <a:t>13</a:t>
            </a:fld>
            <a:endParaRPr lang="en-US" spc="-22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2035" y="953247"/>
            <a:ext cx="6538131" cy="435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8706" y="953247"/>
            <a:ext cx="5456518" cy="4355346"/>
          </a:xfrm>
          <a:prstGeom prst="rect">
            <a:avLst/>
          </a:prstGeom>
          <a:solidFill>
            <a:srgbClr val="0066CC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3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>
            <a:stCxn id="1026" idx="1"/>
            <a:endCxn id="1026" idx="3"/>
          </p:cNvCxnSpPr>
          <p:nvPr/>
        </p:nvCxnSpPr>
        <p:spPr>
          <a:xfrm>
            <a:off x="5916706" y="3130920"/>
            <a:ext cx="722879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026" idx="2"/>
            <a:endCxn id="1026" idx="0"/>
          </p:cNvCxnSpPr>
          <p:nvPr/>
        </p:nvCxnSpPr>
        <p:spPr>
          <a:xfrm flipV="1">
            <a:off x="9531101" y="953247"/>
            <a:ext cx="0" cy="435534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7"/>
          <p:cNvSpPr txBox="1"/>
          <p:nvPr/>
        </p:nvSpPr>
        <p:spPr>
          <a:xfrm>
            <a:off x="525929" y="2333812"/>
            <a:ext cx="5456518" cy="955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56"/>
            <a:r>
              <a:rPr lang="en-US" sz="6211" spc="-121" dirty="0" err="1" smtClean="0">
                <a:solidFill>
                  <a:schemeClr val="bg1"/>
                </a:solidFill>
                <a:latin typeface="Calibri"/>
                <a:cs typeface="Calibri"/>
              </a:rPr>
              <a:t>ViBe</a:t>
            </a:r>
            <a:r>
              <a:rPr lang="en-US" sz="6211" spc="-121" dirty="0" smtClean="0">
                <a:solidFill>
                  <a:schemeClr val="bg1"/>
                </a:solidFill>
                <a:latin typeface="Calibri"/>
                <a:cs typeface="Calibri"/>
              </a:rPr>
              <a:t> District</a:t>
            </a:r>
            <a:endParaRPr sz="621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255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14</a:t>
            </a:fld>
            <a:endParaRPr lang="en-US" spc="-22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11200" cy="100584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19446258">
            <a:off x="5772225" y="2530785"/>
            <a:ext cx="1310969" cy="28794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85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X:\SGA Office\RESORT\19TH STREET\CIP 9.100\Simulation\19thSt Sim - Proposed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743200"/>
            <a:ext cx="13426129" cy="79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223520" y="190285"/>
            <a:ext cx="9387840" cy="782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19</a:t>
            </a:r>
            <a:r>
              <a:rPr lang="en-US" sz="4400" baseline="30000" dirty="0"/>
              <a:t>th</a:t>
            </a:r>
            <a:r>
              <a:rPr lang="en-US" sz="4400" dirty="0"/>
              <a:t> Street Improvements – CIP 9.100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69A68-324E-47FA-B290-6F294AFEB4D5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8930" y="408662"/>
            <a:ext cx="12070080" cy="563943"/>
          </a:xfrm>
          <a:prstGeom prst="rect">
            <a:avLst/>
          </a:prstGeom>
        </p:spPr>
        <p:txBody>
          <a:bodyPr vert="horz" lIns="0" rIns="0" bIns="0" anchor="b"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693" dirty="0" smtClean="0"/>
              <a:t> </a:t>
            </a:r>
            <a:endParaRPr lang="en-US" sz="4693" dirty="0"/>
          </a:p>
        </p:txBody>
      </p:sp>
      <p:sp>
        <p:nvSpPr>
          <p:cNvPr id="2" name="Rectangle 1"/>
          <p:cNvSpPr/>
          <p:nvPr/>
        </p:nvSpPr>
        <p:spPr>
          <a:xfrm>
            <a:off x="381000" y="1016100"/>
            <a:ext cx="12328010" cy="1413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9110" indent="-419110">
              <a:spcAft>
                <a:spcPts val="440"/>
              </a:spcAft>
              <a:buFont typeface="Arial" panose="020B0604020202020204" pitchFamily="34" charset="0"/>
              <a:buChar char="•"/>
            </a:pPr>
            <a:r>
              <a:rPr lang="en-US" sz="2640" dirty="0" smtClean="0">
                <a:latin typeface="Arial" panose="020B0604020202020204" pitchFamily="34" charset="0"/>
                <a:cs typeface="Arial" panose="020B0604020202020204" pitchFamily="34" charset="0"/>
              </a:rPr>
              <a:t>Design complete and advertised</a:t>
            </a:r>
          </a:p>
          <a:p>
            <a:pPr marL="419110" indent="-419110">
              <a:spcAft>
                <a:spcPts val="440"/>
              </a:spcAft>
              <a:buFont typeface="Arial" panose="020B0604020202020204" pitchFamily="34" charset="0"/>
              <a:buChar char="•"/>
            </a:pPr>
            <a:r>
              <a:rPr lang="en-US" sz="264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 commences – April 2018</a:t>
            </a:r>
          </a:p>
          <a:p>
            <a:pPr marL="419110" indent="-419110">
              <a:spcAft>
                <a:spcPts val="440"/>
              </a:spcAft>
              <a:buFont typeface="Arial" panose="020B0604020202020204" pitchFamily="34" charset="0"/>
              <a:buChar char="•"/>
            </a:pPr>
            <a:r>
              <a:rPr lang="en-US" sz="264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 completion – May 2020</a:t>
            </a:r>
            <a:endParaRPr lang="en-US" sz="264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6985" b="1887"/>
          <a:stretch/>
        </p:blipFill>
        <p:spPr>
          <a:xfrm>
            <a:off x="9091496" y="-25754"/>
            <a:ext cx="4188178" cy="275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7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96800" y="8839200"/>
            <a:ext cx="506695" cy="209836"/>
          </a:xfrm>
        </p:spPr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>
                <a:solidFill>
                  <a:schemeClr val="tx1"/>
                </a:solidFill>
              </a:rPr>
              <a:pPr marL="21913">
                <a:lnSpc>
                  <a:spcPts val="1052"/>
                </a:lnSpc>
              </a:pPr>
              <a:t>16</a:t>
            </a:fld>
            <a:endParaRPr lang="en-US" spc="-22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2035" y="953247"/>
            <a:ext cx="6538131" cy="435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8706" y="953247"/>
            <a:ext cx="5456518" cy="4355346"/>
          </a:xfrm>
          <a:prstGeom prst="rect">
            <a:avLst/>
          </a:prstGeom>
          <a:solidFill>
            <a:srgbClr val="0066CC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3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>
            <a:stCxn id="1026" idx="1"/>
            <a:endCxn id="1026" idx="3"/>
          </p:cNvCxnSpPr>
          <p:nvPr/>
        </p:nvCxnSpPr>
        <p:spPr>
          <a:xfrm>
            <a:off x="5916706" y="3130920"/>
            <a:ext cx="722879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026" idx="2"/>
            <a:endCxn id="1026" idx="0"/>
          </p:cNvCxnSpPr>
          <p:nvPr/>
        </p:nvCxnSpPr>
        <p:spPr>
          <a:xfrm flipV="1">
            <a:off x="9531101" y="953247"/>
            <a:ext cx="0" cy="435534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7"/>
          <p:cNvSpPr txBox="1"/>
          <p:nvPr/>
        </p:nvSpPr>
        <p:spPr>
          <a:xfrm>
            <a:off x="525929" y="2333812"/>
            <a:ext cx="5456518" cy="955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56"/>
            <a:r>
              <a:rPr lang="en-US" sz="6211" spc="-121" dirty="0" smtClean="0">
                <a:solidFill>
                  <a:schemeClr val="bg1"/>
                </a:solidFill>
                <a:latin typeface="Calibri"/>
                <a:cs typeface="Calibri"/>
              </a:rPr>
              <a:t>Dome Site</a:t>
            </a:r>
            <a:endParaRPr sz="621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839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17</a:t>
            </a:fld>
            <a:endParaRPr lang="en-US" spc="-22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11200" cy="100584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19446258">
            <a:off x="6625319" y="4017631"/>
            <a:ext cx="2092291" cy="21322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84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391" y="603754"/>
            <a:ext cx="13163809" cy="121241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dirty="0">
                <a:solidFill>
                  <a:srgbClr val="145A7C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Dome Site Selection Process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8942227"/>
              </p:ext>
            </p:extLst>
          </p:nvPr>
        </p:nvGraphicFramePr>
        <p:xfrm>
          <a:off x="685805" y="1676400"/>
          <a:ext cx="11963399" cy="784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268200" y="9372601"/>
            <a:ext cx="735296" cy="228601"/>
          </a:xfrm>
        </p:spPr>
        <p:txBody>
          <a:bodyPr/>
          <a:lstStyle/>
          <a:p>
            <a:pPr marL="21912">
              <a:lnSpc>
                <a:spcPts val="1052"/>
              </a:lnSpc>
            </a:pPr>
            <a:fld id="{81D60167-4931-47E6-BA6A-407CBD079E47}" type="slidenum">
              <a:rPr lang="en-US" spc="-22">
                <a:solidFill>
                  <a:schemeClr val="tx1"/>
                </a:solidFill>
              </a:rPr>
              <a:pPr marL="21912">
                <a:lnSpc>
                  <a:spcPts val="1052"/>
                </a:lnSpc>
              </a:pPr>
              <a:t>18</a:t>
            </a:fld>
            <a:endParaRPr lang="en-US" spc="-22" dirty="0">
              <a:solidFill>
                <a:schemeClr val="tx1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685800" y="5340053"/>
          <a:ext cx="12317697" cy="508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4664" y="5966083"/>
            <a:ext cx="163484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40" dirty="0"/>
              <a:t>May</a:t>
            </a:r>
          </a:p>
          <a:p>
            <a:pPr algn="ctr"/>
            <a:r>
              <a:rPr lang="en-US" sz="2640" dirty="0"/>
              <a:t>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10998" y="5973413"/>
            <a:ext cx="1632178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40" dirty="0"/>
              <a:t>November</a:t>
            </a:r>
          </a:p>
          <a:p>
            <a:pPr algn="ctr"/>
            <a:r>
              <a:rPr lang="en-US" sz="2640" dirty="0"/>
              <a:t>2017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18976" y="5966083"/>
            <a:ext cx="1653677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40" dirty="0"/>
              <a:t>January 2018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41638" y="5979205"/>
            <a:ext cx="87075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40" dirty="0" smtClean="0"/>
              <a:t>Fall</a:t>
            </a:r>
            <a:endParaRPr lang="en-US" sz="2640" dirty="0"/>
          </a:p>
          <a:p>
            <a:pPr algn="ctr"/>
            <a:r>
              <a:rPr lang="en-US" sz="2640" dirty="0"/>
              <a:t>2018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84580" y="6169211"/>
            <a:ext cx="160980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40" dirty="0"/>
              <a:t>TBD</a:t>
            </a:r>
          </a:p>
        </p:txBody>
      </p:sp>
      <p:pic>
        <p:nvPicPr>
          <p:cNvPr id="1028" name="Picture 4" descr="checked checkbox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64" y="7409954"/>
            <a:ext cx="851718" cy="85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827178" y="5966084"/>
            <a:ext cx="165920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40" dirty="0"/>
              <a:t>Spring</a:t>
            </a:r>
          </a:p>
          <a:p>
            <a:pPr algn="ctr"/>
            <a:r>
              <a:rPr lang="en-US" sz="2640" dirty="0"/>
              <a:t>2018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26050" y="6188120"/>
            <a:ext cx="160980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40" dirty="0"/>
              <a:t>TBD</a:t>
            </a:r>
          </a:p>
        </p:txBody>
      </p:sp>
      <p:pic>
        <p:nvPicPr>
          <p:cNvPr id="16" name="Picture 4" descr="checked checkbox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227" y="7409954"/>
            <a:ext cx="851718" cy="85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hecked checkbox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615" y="7409954"/>
            <a:ext cx="851718" cy="85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7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C995-5916-424A-9D53-39AF283E6C3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" y="1752763"/>
            <a:ext cx="13411200" cy="83056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89037" y="290663"/>
            <a:ext cx="11770607" cy="1540312"/>
          </a:xfrm>
          <a:noFill/>
        </p:spPr>
        <p:txBody>
          <a:bodyPr>
            <a:noAutofit/>
          </a:bodyPr>
          <a:lstStyle/>
          <a:p>
            <a:r>
              <a:rPr lang="en-US" sz="5280" dirty="0">
                <a:solidFill>
                  <a:srgbClr val="145A7C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Highlights of Survey Responses (Over 2500)</a:t>
            </a:r>
          </a:p>
        </p:txBody>
      </p:sp>
    </p:spTree>
    <p:extLst>
      <p:ext uri="{BB962C8B-B14F-4D97-AF65-F5344CB8AC3E}">
        <p14:creationId xmlns:p14="http://schemas.microsoft.com/office/powerpoint/2010/main" val="232897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2286" y="152400"/>
            <a:ext cx="6377097" cy="1705697"/>
          </a:xfrm>
        </p:spPr>
        <p:txBody>
          <a:bodyPr>
            <a:noAutofit/>
          </a:bodyPr>
          <a:lstStyle/>
          <a:p>
            <a:r>
              <a:rPr lang="en-US" sz="4107" dirty="0">
                <a:solidFill>
                  <a:srgbClr val="145A7C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Resort Strategic </a:t>
            </a:r>
            <a:br>
              <a:rPr lang="en-US" sz="4107" dirty="0">
                <a:solidFill>
                  <a:srgbClr val="145A7C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4107" dirty="0">
                <a:solidFill>
                  <a:srgbClr val="145A7C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Action Plan </a:t>
            </a:r>
            <a:br>
              <a:rPr lang="en-US" sz="4107" dirty="0">
                <a:solidFill>
                  <a:srgbClr val="145A7C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4107" dirty="0">
                <a:solidFill>
                  <a:srgbClr val="145A7C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(Adopted 2008)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2286" y="1977840"/>
            <a:ext cx="6377099" cy="79832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5280" b="1" dirty="0"/>
              <a:t>Development Strategies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5280" dirty="0"/>
              <a:t>Create great districts with distinctive identities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5280" dirty="0"/>
              <a:t>Improve transit and pedestrian connections between destinations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5280" dirty="0"/>
              <a:t>Create a transition from the resort area to the neighborhoods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5280" dirty="0"/>
              <a:t>Enhance visual access to the Oceanfront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5280" dirty="0"/>
              <a:t>Grow residential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5280" dirty="0"/>
              <a:t>Provide additional higher-quality hotels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5280" dirty="0"/>
              <a:t>Concentrate retail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5280" dirty="0"/>
              <a:t>Cluster office uses near Convention Center and </a:t>
            </a:r>
            <a:r>
              <a:rPr lang="en-US" sz="5280" dirty="0" err="1"/>
              <a:t>Birdneck</a:t>
            </a:r>
            <a:r>
              <a:rPr lang="en-US" sz="528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5280" dirty="0"/>
              <a:t>Continue to focus on achieving a "</a:t>
            </a:r>
            <a:r>
              <a:rPr lang="en-US" sz="5280" dirty="0" err="1"/>
              <a:t>YearRound</a:t>
            </a:r>
            <a:r>
              <a:rPr lang="en-US" sz="5280" dirty="0"/>
              <a:t> Resort"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C995-5916-424A-9D53-39AF283E6C3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385" y="0"/>
            <a:ext cx="6851815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1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C995-5916-424A-9D53-39AF283E6C3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273914"/>
            <a:ext cx="13411200" cy="577936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89037" y="290663"/>
            <a:ext cx="11770607" cy="1540312"/>
          </a:xfrm>
          <a:noFill/>
        </p:spPr>
        <p:txBody>
          <a:bodyPr>
            <a:noAutofit/>
          </a:bodyPr>
          <a:lstStyle/>
          <a:p>
            <a:r>
              <a:rPr lang="en-US" sz="5280" dirty="0">
                <a:solidFill>
                  <a:srgbClr val="145A7C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Highlights of Survey Written Responses (Over 1400)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543" y="2266863"/>
            <a:ext cx="13168657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4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Five open-ended</a:t>
            </a:r>
            <a:r>
              <a:rPr lang="en-US" sz="2640" dirty="0">
                <a:latin typeface="Arial" panose="020B0604020202020204" pitchFamily="34" charset="0"/>
                <a:ea typeface="Times New Roman" panose="02020603050405020304" pitchFamily="18" charset="0"/>
              </a:rPr>
              <a:t> questions offered respondents the opportunity to provide additional comments. The survey also enabled participants to provide “</a:t>
            </a:r>
            <a:r>
              <a:rPr lang="en-US" sz="2640" dirty="0" err="1">
                <a:latin typeface="Arial" panose="020B0604020202020204" pitchFamily="34" charset="0"/>
                <a:ea typeface="Times New Roman" panose="02020603050405020304" pitchFamily="18" charset="0"/>
              </a:rPr>
              <a:t>upvoting</a:t>
            </a:r>
            <a:r>
              <a:rPr lang="en-US" sz="2640" dirty="0">
                <a:latin typeface="Arial" panose="020B0604020202020204" pitchFamily="34" charset="0"/>
                <a:ea typeface="Times New Roman" panose="02020603050405020304" pitchFamily="18" charset="0"/>
              </a:rPr>
              <a:t>” or support for other participants’ comments. Here is a graphic “</a:t>
            </a:r>
            <a:r>
              <a:rPr lang="en-US" sz="2640" dirty="0" err="1">
                <a:latin typeface="Arial" panose="020B0604020202020204" pitchFamily="34" charset="0"/>
                <a:ea typeface="Times New Roman" panose="02020603050405020304" pitchFamily="18" charset="0"/>
              </a:rPr>
              <a:t>wordle</a:t>
            </a:r>
            <a:r>
              <a:rPr lang="en-US" sz="2640" dirty="0">
                <a:latin typeface="Arial" panose="020B0604020202020204" pitchFamily="34" charset="0"/>
                <a:ea typeface="Times New Roman" panose="02020603050405020304" pitchFamily="18" charset="0"/>
              </a:rPr>
              <a:t>” or word cloud of the themes identified in comments across all five questions:</a:t>
            </a:r>
            <a:endParaRPr lang="en-US" sz="2640" dirty="0"/>
          </a:p>
        </p:txBody>
      </p:sp>
    </p:spTree>
    <p:extLst>
      <p:ext uri="{BB962C8B-B14F-4D97-AF65-F5344CB8AC3E}">
        <p14:creationId xmlns:p14="http://schemas.microsoft.com/office/powerpoint/2010/main" val="63256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4873" y="157920"/>
            <a:ext cx="11304307" cy="14566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45A7C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Next Steps – </a:t>
            </a:r>
            <a:r>
              <a:rPr lang="en-US" dirty="0" smtClean="0">
                <a:solidFill>
                  <a:srgbClr val="145A7C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March - May</a:t>
            </a:r>
            <a:endParaRPr lang="en-US" dirty="0">
              <a:solidFill>
                <a:srgbClr val="145A7C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020" y="1887984"/>
            <a:ext cx="12007418" cy="78774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u="sng" dirty="0" smtClean="0">
                <a:solidFill>
                  <a:srgbClr val="145A7C"/>
                </a:solidFill>
              </a:rPr>
              <a:t>Exclusive </a:t>
            </a:r>
            <a:r>
              <a:rPr lang="en-US" b="1" u="sng" dirty="0">
                <a:solidFill>
                  <a:srgbClr val="145A7C"/>
                </a:solidFill>
              </a:rPr>
              <a:t>Dealing Period Feasibility </a:t>
            </a:r>
            <a:r>
              <a:rPr lang="en-US" b="1" u="sng" dirty="0" smtClean="0">
                <a:solidFill>
                  <a:srgbClr val="145A7C"/>
                </a:solidFill>
              </a:rPr>
              <a:t>Studies</a:t>
            </a:r>
          </a:p>
          <a:p>
            <a:pPr marL="0" indent="0">
              <a:buNone/>
            </a:pPr>
            <a:endParaRPr lang="en-US" altLang="en-US" dirty="0" smtClean="0">
              <a:solidFill>
                <a:srgbClr val="145A7C"/>
              </a:solidFill>
              <a:ea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marL="754397" indent="-754397">
              <a:buFont typeface="+mj-lt"/>
              <a:buAutoNum type="arabicPeriod"/>
            </a:pPr>
            <a:r>
              <a:rPr lang="en-US" altLang="en-US" b="1" dirty="0" smtClean="0">
                <a:solidFill>
                  <a:srgbClr val="145A7C"/>
                </a:solidFill>
                <a:ea typeface="Times New Roman" panose="02020603050405020304" pitchFamily="18" charset="0"/>
                <a:cs typeface="Lucida Sans Unicode" panose="020B0602030504020204" pitchFamily="34" charset="0"/>
              </a:rPr>
              <a:t>Entertainment </a:t>
            </a:r>
            <a:r>
              <a:rPr lang="en-US" altLang="en-US" b="1" dirty="0">
                <a:solidFill>
                  <a:srgbClr val="145A7C"/>
                </a:solidFill>
                <a:ea typeface="Times New Roman" panose="02020603050405020304" pitchFamily="18" charset="0"/>
                <a:cs typeface="Lucida Sans Unicode" panose="020B0602030504020204" pitchFamily="34" charset="0"/>
              </a:rPr>
              <a:t>Feasibility Study</a:t>
            </a:r>
          </a:p>
          <a:p>
            <a:pPr marL="670575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 smtClean="0">
                <a:solidFill>
                  <a:srgbClr val="145A7C"/>
                </a:solidFill>
                <a:ea typeface="Times New Roman" panose="02020603050405020304" pitchFamily="18" charset="0"/>
                <a:cs typeface="Lucida Sans Unicode" panose="020B0602030504020204" pitchFamily="34" charset="0"/>
              </a:rPr>
              <a:t>Validate </a:t>
            </a:r>
            <a:r>
              <a:rPr lang="en-US" altLang="en-US" dirty="0">
                <a:solidFill>
                  <a:srgbClr val="145A7C"/>
                </a:solidFill>
                <a:ea typeface="Times New Roman" panose="02020603050405020304" pitchFamily="18" charset="0"/>
                <a:cs typeface="Lucida Sans Unicode" panose="020B0602030504020204" pitchFamily="34" charset="0"/>
              </a:rPr>
              <a:t>market demand and affirm recommendations for size of </a:t>
            </a:r>
            <a:r>
              <a:rPr lang="en-US" altLang="en-US" dirty="0" smtClean="0">
                <a:solidFill>
                  <a:srgbClr val="145A7C"/>
                </a:solidFill>
                <a:ea typeface="Times New Roman" panose="02020603050405020304" pitchFamily="18" charset="0"/>
                <a:cs typeface="Lucida Sans Unicode" panose="020B0602030504020204" pitchFamily="34" charset="0"/>
              </a:rPr>
              <a:t>venue</a:t>
            </a:r>
          </a:p>
          <a:p>
            <a:pPr marL="754397" indent="-75439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dirty="0" smtClean="0">
              <a:solidFill>
                <a:srgbClr val="145A7C"/>
              </a:solidFill>
              <a:ea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marL="754397" indent="-75439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b="1" dirty="0" smtClean="0">
                <a:solidFill>
                  <a:srgbClr val="145A7C"/>
                </a:solidFill>
                <a:ea typeface="Times New Roman" panose="02020603050405020304" pitchFamily="18" charset="0"/>
                <a:cs typeface="Lucida Sans Unicode" panose="020B0602030504020204" pitchFamily="34" charset="0"/>
              </a:rPr>
              <a:t>Retail </a:t>
            </a:r>
            <a:r>
              <a:rPr lang="en-US" altLang="en-US" b="1" dirty="0">
                <a:solidFill>
                  <a:srgbClr val="145A7C"/>
                </a:solidFill>
                <a:ea typeface="Times New Roman" panose="02020603050405020304" pitchFamily="18" charset="0"/>
                <a:cs typeface="Lucida Sans Unicode" panose="020B0602030504020204" pitchFamily="34" charset="0"/>
              </a:rPr>
              <a:t>Feasibility Study </a:t>
            </a:r>
          </a:p>
          <a:p>
            <a:pPr marL="670575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145A7C"/>
                </a:solidFill>
                <a:ea typeface="Times New Roman" panose="02020603050405020304" pitchFamily="18" charset="0"/>
                <a:cs typeface="Lucida Sans Unicode" panose="020B0602030504020204" pitchFamily="34" charset="0"/>
              </a:rPr>
              <a:t>Validate market demand and affirm recommendations for retail mix </a:t>
            </a:r>
            <a:endParaRPr lang="en-US" altLang="en-US" dirty="0" smtClean="0">
              <a:solidFill>
                <a:srgbClr val="145A7C"/>
              </a:solidFill>
              <a:ea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marL="754397" indent="-75439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dirty="0" smtClean="0">
              <a:solidFill>
                <a:srgbClr val="145A7C"/>
              </a:solidFill>
              <a:ea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marL="754397" indent="-75439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b="1" dirty="0" smtClean="0">
                <a:solidFill>
                  <a:srgbClr val="145A7C"/>
                </a:solidFill>
                <a:ea typeface="Times New Roman" panose="02020603050405020304" pitchFamily="18" charset="0"/>
                <a:cs typeface="Lucida Sans Unicode" panose="020B0602030504020204" pitchFamily="34" charset="0"/>
              </a:rPr>
              <a:t>Overall </a:t>
            </a:r>
            <a:r>
              <a:rPr lang="en-US" altLang="en-US" b="1" dirty="0">
                <a:solidFill>
                  <a:srgbClr val="145A7C"/>
                </a:solidFill>
                <a:ea typeface="Times New Roman" panose="02020603050405020304" pitchFamily="18" charset="0"/>
                <a:cs typeface="Lucida Sans Unicode" panose="020B0602030504020204" pitchFamily="34" charset="0"/>
              </a:rPr>
              <a:t>Economic Impact Analysis </a:t>
            </a:r>
          </a:p>
          <a:p>
            <a:pPr marL="670575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145A7C"/>
                </a:solidFill>
                <a:ea typeface="Times New Roman" panose="02020603050405020304" pitchFamily="18" charset="0"/>
                <a:cs typeface="Lucida Sans Unicode" panose="020B0602030504020204" pitchFamily="34" charset="0"/>
              </a:rPr>
              <a:t>Forecast overall economic impact of entire mixed use </a:t>
            </a:r>
            <a:r>
              <a:rPr lang="en-US" altLang="en-US" dirty="0" smtClean="0">
                <a:solidFill>
                  <a:srgbClr val="145A7C"/>
                </a:solidFill>
                <a:ea typeface="Times New Roman" panose="02020603050405020304" pitchFamily="18" charset="0"/>
                <a:cs typeface="Lucida Sans Unicode" panose="020B0602030504020204" pitchFamily="34" charset="0"/>
              </a:rPr>
              <a:t>development</a:t>
            </a:r>
          </a:p>
          <a:p>
            <a:pPr marL="754397" indent="-75439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dirty="0" smtClean="0">
              <a:solidFill>
                <a:srgbClr val="145A7C"/>
              </a:solidFill>
              <a:ea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marL="754397" indent="-75439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b="1" dirty="0" smtClean="0">
                <a:solidFill>
                  <a:srgbClr val="145A7C"/>
                </a:solidFill>
                <a:ea typeface="Times New Roman" panose="02020603050405020304" pitchFamily="18" charset="0"/>
                <a:cs typeface="Lucida Sans Unicode" panose="020B0602030504020204" pitchFamily="34" charset="0"/>
              </a:rPr>
              <a:t>Parking </a:t>
            </a:r>
            <a:r>
              <a:rPr lang="en-US" altLang="en-US" b="1" dirty="0">
                <a:solidFill>
                  <a:srgbClr val="145A7C"/>
                </a:solidFill>
                <a:ea typeface="Times New Roman" panose="02020603050405020304" pitchFamily="18" charset="0"/>
                <a:cs typeface="Lucida Sans Unicode" panose="020B0602030504020204" pitchFamily="34" charset="0"/>
              </a:rPr>
              <a:t>Feasibility Study </a:t>
            </a:r>
          </a:p>
          <a:p>
            <a:pPr marL="670575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145A7C"/>
                </a:solidFill>
                <a:ea typeface="Times New Roman" panose="02020603050405020304" pitchFamily="18" charset="0"/>
                <a:cs typeface="Lucida Sans Unicode" panose="020B0602030504020204" pitchFamily="34" charset="0"/>
              </a:rPr>
              <a:t>Validate parking demand and recommend total # of </a:t>
            </a:r>
            <a:r>
              <a:rPr lang="en-US" altLang="en-US" dirty="0" smtClean="0">
                <a:solidFill>
                  <a:srgbClr val="145A7C"/>
                </a:solidFill>
                <a:ea typeface="Times New Roman" panose="02020603050405020304" pitchFamily="18" charset="0"/>
                <a:cs typeface="Lucida Sans Unicode" panose="020B0602030504020204" pitchFamily="34" charset="0"/>
              </a:rPr>
              <a:t>spaces</a:t>
            </a:r>
          </a:p>
          <a:p>
            <a:pPr marL="754397" indent="-75439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dirty="0" smtClean="0">
              <a:solidFill>
                <a:srgbClr val="145A7C"/>
              </a:solidFill>
              <a:ea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marL="754397" indent="-75439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b="1" dirty="0" smtClean="0">
                <a:solidFill>
                  <a:srgbClr val="145A7C"/>
                </a:solidFill>
                <a:ea typeface="Times New Roman" panose="02020603050405020304" pitchFamily="18" charset="0"/>
                <a:cs typeface="Lucida Sans Unicode" panose="020B0602030504020204" pitchFamily="34" charset="0"/>
              </a:rPr>
              <a:t>Construction </a:t>
            </a:r>
            <a:r>
              <a:rPr lang="en-US" altLang="en-US" b="1" dirty="0">
                <a:solidFill>
                  <a:srgbClr val="145A7C"/>
                </a:solidFill>
                <a:ea typeface="Times New Roman" panose="02020603050405020304" pitchFamily="18" charset="0"/>
                <a:cs typeface="Lucida Sans Unicode" panose="020B0602030504020204" pitchFamily="34" charset="0"/>
              </a:rPr>
              <a:t>Cost Verification</a:t>
            </a:r>
          </a:p>
          <a:p>
            <a:pPr marL="670575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145A7C"/>
                </a:solidFill>
                <a:ea typeface="Times New Roman" panose="02020603050405020304" pitchFamily="18" charset="0"/>
                <a:cs typeface="Lucida Sans Unicode" panose="020B0602030504020204" pitchFamily="34" charset="0"/>
              </a:rPr>
              <a:t>Verify estimated construction costs and provide market comparisons  </a:t>
            </a:r>
          </a:p>
          <a:p>
            <a:pPr marL="0" indent="0">
              <a:buNone/>
            </a:pPr>
            <a:endParaRPr lang="en-US" dirty="0">
              <a:solidFill>
                <a:srgbClr val="145A7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2">
              <a:lnSpc>
                <a:spcPts val="1052"/>
              </a:lnSpc>
            </a:pPr>
            <a:fld id="{81D60167-4931-47E6-BA6A-407CBD079E47}" type="slidenum">
              <a:rPr lang="en-US" spc="-22"/>
              <a:pPr marL="21912">
                <a:lnSpc>
                  <a:spcPts val="1052"/>
                </a:lnSpc>
              </a:pPr>
              <a:t>21</a:t>
            </a:fld>
            <a:endParaRPr lang="en-US" spc="-22" dirty="0"/>
          </a:p>
        </p:txBody>
      </p:sp>
    </p:spTree>
    <p:extLst>
      <p:ext uri="{BB962C8B-B14F-4D97-AF65-F5344CB8AC3E}">
        <p14:creationId xmlns:p14="http://schemas.microsoft.com/office/powerpoint/2010/main" val="275679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96800" y="9220200"/>
            <a:ext cx="506695" cy="228600"/>
          </a:xfrm>
        </p:spPr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>
                <a:solidFill>
                  <a:schemeClr val="tx1"/>
                </a:solidFill>
              </a:rPr>
              <a:pPr marL="21913">
                <a:lnSpc>
                  <a:spcPts val="1052"/>
                </a:lnSpc>
              </a:pPr>
              <a:t>22</a:t>
            </a:fld>
            <a:endParaRPr lang="en-US" spc="-22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2035" y="953247"/>
            <a:ext cx="6538131" cy="435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8706" y="953247"/>
            <a:ext cx="5456518" cy="4355346"/>
          </a:xfrm>
          <a:prstGeom prst="rect">
            <a:avLst/>
          </a:prstGeom>
          <a:solidFill>
            <a:srgbClr val="0066CC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3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>
            <a:stCxn id="1026" idx="1"/>
            <a:endCxn id="1026" idx="3"/>
          </p:cNvCxnSpPr>
          <p:nvPr/>
        </p:nvCxnSpPr>
        <p:spPr>
          <a:xfrm>
            <a:off x="5916706" y="3130920"/>
            <a:ext cx="722879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026" idx="2"/>
            <a:endCxn id="1026" idx="0"/>
          </p:cNvCxnSpPr>
          <p:nvPr/>
        </p:nvCxnSpPr>
        <p:spPr>
          <a:xfrm flipV="1">
            <a:off x="9531101" y="953247"/>
            <a:ext cx="0" cy="435534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7"/>
          <p:cNvSpPr txBox="1"/>
          <p:nvPr/>
        </p:nvSpPr>
        <p:spPr>
          <a:xfrm>
            <a:off x="525929" y="2333812"/>
            <a:ext cx="5456518" cy="2867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56"/>
            <a:r>
              <a:rPr lang="en-US" sz="6211" spc="-121" dirty="0" smtClean="0">
                <a:solidFill>
                  <a:schemeClr val="bg1"/>
                </a:solidFill>
                <a:latin typeface="Calibri"/>
                <a:cs typeface="Calibri"/>
              </a:rPr>
              <a:t>Pier Development</a:t>
            </a:r>
          </a:p>
          <a:p>
            <a:pPr marL="10956"/>
            <a:endParaRPr sz="621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202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23</a:t>
            </a:fld>
            <a:endParaRPr lang="en-US" spc="-22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11200" cy="100584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19446258">
            <a:off x="5740778" y="6244794"/>
            <a:ext cx="1734878" cy="35091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59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60" y="949064"/>
            <a:ext cx="10787766" cy="106665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Pier Process Overview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9761192"/>
              </p:ext>
            </p:extLst>
          </p:nvPr>
        </p:nvGraphicFramePr>
        <p:xfrm>
          <a:off x="1095059" y="1930598"/>
          <a:ext cx="11576209" cy="7746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97513" y="6553200"/>
            <a:ext cx="1063946" cy="680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10" b="1" dirty="0" smtClean="0"/>
              <a:t>October </a:t>
            </a:r>
          </a:p>
          <a:p>
            <a:pPr algn="ctr"/>
            <a:r>
              <a:rPr lang="en-US" sz="1910" b="1" dirty="0" smtClean="0"/>
              <a:t>2014</a:t>
            </a:r>
            <a:endParaRPr lang="en-US" sz="191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79921" y="6549571"/>
            <a:ext cx="1310231" cy="680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10" b="1" dirty="0" smtClean="0"/>
              <a:t>November </a:t>
            </a:r>
            <a:endParaRPr lang="en-US" sz="1910" b="1" dirty="0"/>
          </a:p>
          <a:p>
            <a:pPr algn="ctr"/>
            <a:r>
              <a:rPr lang="en-US" sz="1910" b="1" dirty="0" smtClean="0"/>
              <a:t>2014</a:t>
            </a:r>
            <a:endParaRPr lang="en-US" sz="191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178926" y="6549571"/>
            <a:ext cx="1028936" cy="680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10" b="1" dirty="0" smtClean="0"/>
              <a:t>January </a:t>
            </a:r>
            <a:endParaRPr lang="en-US" sz="1910" b="1" dirty="0"/>
          </a:p>
          <a:p>
            <a:pPr algn="ctr"/>
            <a:r>
              <a:rPr lang="en-US" sz="1910" b="1" dirty="0" smtClean="0"/>
              <a:t>2015</a:t>
            </a:r>
            <a:endParaRPr lang="en-US" sz="191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96636" y="6549571"/>
            <a:ext cx="1232466" cy="68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10" b="1" dirty="0" smtClean="0"/>
              <a:t>January</a:t>
            </a:r>
            <a:endParaRPr lang="en-US" sz="1910" b="1" dirty="0"/>
          </a:p>
          <a:p>
            <a:pPr algn="ctr"/>
            <a:r>
              <a:rPr lang="en-US" sz="1910" b="1" dirty="0" smtClean="0"/>
              <a:t>2016</a:t>
            </a:r>
            <a:endParaRPr lang="en-US" sz="191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937015" y="6553199"/>
            <a:ext cx="1302803" cy="68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10" b="1" dirty="0"/>
              <a:t>December</a:t>
            </a:r>
          </a:p>
          <a:p>
            <a:pPr algn="ctr"/>
            <a:r>
              <a:rPr lang="en-US" sz="1910" b="1" dirty="0"/>
              <a:t>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06969" y="6549571"/>
            <a:ext cx="1238794" cy="68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10" b="1" dirty="0"/>
              <a:t>February</a:t>
            </a:r>
          </a:p>
          <a:p>
            <a:pPr algn="ctr"/>
            <a:r>
              <a:rPr lang="en-US" sz="1910" b="1" dirty="0"/>
              <a:t>2018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53675" y="6549571"/>
            <a:ext cx="1382904" cy="68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10" b="1" dirty="0" smtClean="0"/>
              <a:t>March</a:t>
            </a:r>
            <a:endParaRPr lang="en-US" sz="1910" b="1" dirty="0"/>
          </a:p>
          <a:p>
            <a:pPr algn="ctr"/>
            <a:r>
              <a:rPr lang="en-US" sz="1910" b="1" dirty="0"/>
              <a:t>2018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44492" y="6553199"/>
            <a:ext cx="1219519" cy="68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10" b="1" dirty="0" smtClean="0"/>
              <a:t>April</a:t>
            </a:r>
            <a:endParaRPr lang="en-US" sz="1910" b="1" dirty="0"/>
          </a:p>
          <a:p>
            <a:pPr algn="ctr"/>
            <a:r>
              <a:rPr lang="en-US" sz="1910" b="1" dirty="0"/>
              <a:t>2018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BC638-8030-40EB-AFC6-C6CF2888C5A0}" type="slidenum">
              <a:rPr lang="en-US" smtClean="0"/>
              <a:t>24</a:t>
            </a:fld>
            <a:endParaRPr lang="en-US"/>
          </a:p>
        </p:txBody>
      </p:sp>
      <p:pic>
        <p:nvPicPr>
          <p:cNvPr id="23" name="Picture 4" descr="checked checkbox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058" y="7553475"/>
            <a:ext cx="580716" cy="58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ed checkbox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008" y="7549536"/>
            <a:ext cx="580716" cy="58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68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Pier Project Terms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020" y="2677584"/>
            <a:ext cx="11567160" cy="711456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$21.5 M for a minimum 880 foot public pier</a:t>
            </a:r>
          </a:p>
          <a:p>
            <a:pPr lvl="1"/>
            <a:r>
              <a:rPr lang="en-US" dirty="0" smtClean="0"/>
              <a:t>Include demolition of existing pier, lighting and utilities</a:t>
            </a:r>
          </a:p>
          <a:p>
            <a:pPr lvl="1"/>
            <a:r>
              <a:rPr lang="en-US" dirty="0" smtClean="0"/>
              <a:t>Include fishing for fee component</a:t>
            </a:r>
          </a:p>
          <a:p>
            <a:r>
              <a:rPr lang="en-US" dirty="0" smtClean="0"/>
              <a:t>$3.5 M for 175 public parking spaces</a:t>
            </a:r>
          </a:p>
          <a:p>
            <a:r>
              <a:rPr lang="en-US" dirty="0" smtClean="0"/>
              <a:t>Require 60 foot wide public park connecting public Boardwalk to Atlantic Avenue</a:t>
            </a:r>
          </a:p>
          <a:p>
            <a:r>
              <a:rPr lang="en-US" dirty="0" smtClean="0"/>
              <a:t>Require a minimum of $40 M of private investment in “top side” improvements</a:t>
            </a:r>
          </a:p>
          <a:p>
            <a:r>
              <a:rPr lang="en-US" dirty="0" smtClean="0"/>
              <a:t>VBDA to sublease to private operator for 40 year term</a:t>
            </a:r>
          </a:p>
          <a:p>
            <a:pPr lvl="1"/>
            <a:r>
              <a:rPr lang="en-US" dirty="0" smtClean="0"/>
              <a:t>Operator responsible for routine operational maintenance </a:t>
            </a:r>
          </a:p>
          <a:p>
            <a:pPr lvl="1"/>
            <a:r>
              <a:rPr lang="en-US" dirty="0" smtClean="0"/>
              <a:t>City / VBDA responsible for capital maintenance</a:t>
            </a:r>
          </a:p>
          <a:p>
            <a:pPr lvl="1"/>
            <a:r>
              <a:rPr lang="en-US" dirty="0" smtClean="0"/>
              <a:t>City / VBDA to own pier and top side improvement at end of 40 year term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D215-1ACB-4338-8EB2-48F3FA1DC6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9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Potential Public Private Development 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020" y="2286000"/>
            <a:ext cx="11567160" cy="7467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Approximately $200 </a:t>
            </a:r>
            <a:r>
              <a:rPr lang="en-US" dirty="0"/>
              <a:t>M private sector investment to </a:t>
            </a:r>
            <a:r>
              <a:rPr lang="en-US" dirty="0" smtClean="0"/>
              <a:t>include:</a:t>
            </a:r>
            <a:endParaRPr lang="en-US" dirty="0"/>
          </a:p>
          <a:p>
            <a:pPr lvl="1"/>
            <a:r>
              <a:rPr lang="en-US" dirty="0" smtClean="0"/>
              <a:t>200 foot high sky entertainment wheel and associated amenities</a:t>
            </a:r>
          </a:p>
          <a:p>
            <a:pPr lvl="1"/>
            <a:r>
              <a:rPr lang="en-US" dirty="0" smtClean="0"/>
              <a:t>Not to exceed 60,000 square feet of </a:t>
            </a:r>
            <a:r>
              <a:rPr lang="en-US" dirty="0"/>
              <a:t>commercial, entertainment, retail, and/or restaurant </a:t>
            </a:r>
            <a:r>
              <a:rPr lang="en-US" dirty="0" smtClean="0"/>
              <a:t>space that includes:</a:t>
            </a:r>
          </a:p>
          <a:p>
            <a:pPr lvl="2"/>
            <a:r>
              <a:rPr lang="en-US" dirty="0" smtClean="0"/>
              <a:t>Replacement of Ocean Eddie’s and one additional restaurant</a:t>
            </a:r>
          </a:p>
          <a:p>
            <a:pPr lvl="2"/>
            <a:r>
              <a:rPr lang="en-US" dirty="0" smtClean="0"/>
              <a:t>Public restrooms</a:t>
            </a:r>
          </a:p>
          <a:p>
            <a:pPr lvl="2"/>
            <a:r>
              <a:rPr lang="en-US" dirty="0" smtClean="0"/>
              <a:t>Surfing museum or hall of fame</a:t>
            </a:r>
          </a:p>
          <a:p>
            <a:pPr lvl="2"/>
            <a:r>
              <a:rPr lang="en-US" dirty="0" smtClean="0"/>
              <a:t>Tackle Shop</a:t>
            </a:r>
          </a:p>
          <a:p>
            <a:pPr lvl="2"/>
            <a:r>
              <a:rPr lang="en-US" dirty="0" smtClean="0"/>
              <a:t>Souvenir Shop</a:t>
            </a:r>
          </a:p>
          <a:p>
            <a:pPr lvl="2"/>
            <a:r>
              <a:rPr lang="en-US" dirty="0" smtClean="0"/>
              <a:t>Complimentary Retail</a:t>
            </a:r>
          </a:p>
          <a:p>
            <a:pPr lvl="1"/>
            <a:r>
              <a:rPr lang="en-US" dirty="0" smtClean="0"/>
              <a:t>2 hotel towers </a:t>
            </a:r>
            <a:r>
              <a:rPr lang="en-US" dirty="0"/>
              <a:t>(one to be upper upscale hotel </a:t>
            </a:r>
            <a:r>
              <a:rPr lang="en-US" dirty="0" smtClean="0"/>
              <a:t>and one may be timeshare)</a:t>
            </a:r>
          </a:p>
          <a:p>
            <a:r>
              <a:rPr lang="en-US" dirty="0" smtClean="0"/>
              <a:t>Participation in the Tourism Development Financing Program (TDFP)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D215-1ACB-4338-8EB2-48F3FA1DC6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8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96800" y="9220200"/>
            <a:ext cx="506695" cy="228600"/>
          </a:xfrm>
        </p:spPr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>
                <a:solidFill>
                  <a:schemeClr val="tx1"/>
                </a:solidFill>
              </a:rPr>
              <a:pPr marL="21913">
                <a:lnSpc>
                  <a:spcPts val="1052"/>
                </a:lnSpc>
              </a:pPr>
              <a:t>27</a:t>
            </a:fld>
            <a:endParaRPr lang="en-US" spc="-22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2035" y="953247"/>
            <a:ext cx="6538131" cy="435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8706" y="953247"/>
            <a:ext cx="5456518" cy="4355346"/>
          </a:xfrm>
          <a:prstGeom prst="rect">
            <a:avLst/>
          </a:prstGeom>
          <a:solidFill>
            <a:srgbClr val="0066CC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3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>
            <a:stCxn id="1026" idx="1"/>
            <a:endCxn id="1026" idx="3"/>
          </p:cNvCxnSpPr>
          <p:nvPr/>
        </p:nvCxnSpPr>
        <p:spPr>
          <a:xfrm>
            <a:off x="5916706" y="3130920"/>
            <a:ext cx="722879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026" idx="2"/>
            <a:endCxn id="1026" idx="0"/>
          </p:cNvCxnSpPr>
          <p:nvPr/>
        </p:nvCxnSpPr>
        <p:spPr>
          <a:xfrm flipV="1">
            <a:off x="9531101" y="953247"/>
            <a:ext cx="0" cy="435534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7"/>
          <p:cNvSpPr txBox="1"/>
          <p:nvPr/>
        </p:nvSpPr>
        <p:spPr>
          <a:xfrm>
            <a:off x="525929" y="2333812"/>
            <a:ext cx="5456518" cy="2867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56"/>
            <a:r>
              <a:rPr lang="en-US" sz="6211" spc="-121" dirty="0" smtClean="0">
                <a:solidFill>
                  <a:schemeClr val="bg1"/>
                </a:solidFill>
                <a:latin typeface="Calibri"/>
                <a:cs typeface="Calibri"/>
              </a:rPr>
              <a:t>Central Beach Parking</a:t>
            </a:r>
          </a:p>
          <a:p>
            <a:pPr marL="10956"/>
            <a:endParaRPr sz="621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399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7792">
            <a:off x="6443205" y="398636"/>
            <a:ext cx="6991578" cy="7040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79790">
            <a:off x="6796903" y="3969367"/>
            <a:ext cx="6879071" cy="7048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" y="447040"/>
            <a:ext cx="7152640" cy="9241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8888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161" y="1341120"/>
            <a:ext cx="5766310" cy="858489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0560" y="335280"/>
            <a:ext cx="12070080" cy="82655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Resort Area Parking Strategy Districts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70560" y="1341120"/>
            <a:ext cx="5923280" cy="8382000"/>
          </a:xfrm>
        </p:spPr>
        <p:txBody>
          <a:bodyPr>
            <a:normAutofit/>
          </a:bodyPr>
          <a:lstStyle/>
          <a:p>
            <a:r>
              <a:rPr lang="en-US" dirty="0" smtClean="0"/>
              <a:t>Building on the Resort Strategic Action Plan, the 2013 Resort Area Parking Strategy identified seven parking districts in the Resort Area and the Convention Area.</a:t>
            </a:r>
          </a:p>
          <a:p>
            <a:endParaRPr lang="en-US" dirty="0" smtClean="0"/>
          </a:p>
          <a:p>
            <a:r>
              <a:rPr lang="en-US" dirty="0" smtClean="0"/>
              <a:t>Each parking district was identified by considering the parking challenges unique to each district.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347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128741"/>
            <a:ext cx="13411200" cy="7929659"/>
            <a:chOff x="-1" y="1239524"/>
            <a:chExt cx="9144001" cy="5618475"/>
          </a:xfrm>
        </p:grpSpPr>
        <p:pic>
          <p:nvPicPr>
            <p:cNvPr id="5" name="Picture Placeholder 6" descr="VB resort area master plan 2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" y="1239524"/>
              <a:ext cx="9144001" cy="5618475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Freeform 9"/>
            <p:cNvSpPr/>
            <p:nvPr/>
          </p:nvSpPr>
          <p:spPr>
            <a:xfrm>
              <a:off x="3667125" y="3829050"/>
              <a:ext cx="781050" cy="590550"/>
            </a:xfrm>
            <a:custGeom>
              <a:avLst/>
              <a:gdLst>
                <a:gd name="connsiteX0" fmla="*/ 781050 w 781050"/>
                <a:gd name="connsiteY0" fmla="*/ 323850 h 590550"/>
                <a:gd name="connsiteX1" fmla="*/ 381000 w 781050"/>
                <a:gd name="connsiteY1" fmla="*/ 590550 h 590550"/>
                <a:gd name="connsiteX2" fmla="*/ 95250 w 781050"/>
                <a:gd name="connsiteY2" fmla="*/ 419100 h 590550"/>
                <a:gd name="connsiteX3" fmla="*/ 285750 w 781050"/>
                <a:gd name="connsiteY3" fmla="*/ 257175 h 590550"/>
                <a:gd name="connsiteX4" fmla="*/ 0 w 781050"/>
                <a:gd name="connsiteY4" fmla="*/ 114300 h 590550"/>
                <a:gd name="connsiteX5" fmla="*/ 152400 w 781050"/>
                <a:gd name="connsiteY5" fmla="*/ 0 h 590550"/>
                <a:gd name="connsiteX6" fmla="*/ 781050 w 781050"/>
                <a:gd name="connsiteY6" fmla="*/ 3238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1050" h="590550">
                  <a:moveTo>
                    <a:pt x="781050" y="323850"/>
                  </a:moveTo>
                  <a:lnTo>
                    <a:pt x="381000" y="590550"/>
                  </a:lnTo>
                  <a:lnTo>
                    <a:pt x="95250" y="419100"/>
                  </a:lnTo>
                  <a:lnTo>
                    <a:pt x="285750" y="257175"/>
                  </a:lnTo>
                  <a:lnTo>
                    <a:pt x="0" y="114300"/>
                  </a:lnTo>
                  <a:lnTo>
                    <a:pt x="152400" y="0"/>
                  </a:lnTo>
                  <a:lnTo>
                    <a:pt x="781050" y="323850"/>
                  </a:lnTo>
                  <a:close/>
                </a:path>
              </a:pathLst>
            </a:custGeom>
            <a:solidFill>
              <a:srgbClr val="FF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0" dirty="0">
                <a:solidFill>
                  <a:srgbClr val="01447B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04964" y="3991687"/>
              <a:ext cx="596513" cy="3292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10" b="1" dirty="0"/>
                <a:t>DOME </a:t>
              </a:r>
            </a:p>
            <a:p>
              <a:pPr algn="ctr"/>
              <a:r>
                <a:rPr lang="en-US" sz="1210" b="1" dirty="0"/>
                <a:t>SITE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4057650" y="3329597"/>
              <a:ext cx="514349" cy="849498"/>
            </a:xfrm>
            <a:prstGeom prst="straightConnector1">
              <a:avLst/>
            </a:prstGeom>
            <a:ln w="28575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bject 4"/>
          <p:cNvSpPr txBox="1">
            <a:spLocks noGrp="1"/>
          </p:cNvSpPr>
          <p:nvPr>
            <p:ph type="title"/>
          </p:nvPr>
        </p:nvSpPr>
        <p:spPr>
          <a:xfrm>
            <a:off x="470450" y="239180"/>
            <a:ext cx="12470301" cy="162506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25">
              <a:lnSpc>
                <a:spcPct val="100000"/>
              </a:lnSpc>
            </a:pPr>
            <a:r>
              <a:rPr lang="en-US" sz="5280" spc="22" dirty="0">
                <a:solidFill>
                  <a:srgbClr val="145A7C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Resort Area Strategic Action Plan (Adopted 2008)</a:t>
            </a:r>
            <a:endParaRPr sz="5280" dirty="0">
              <a:solidFill>
                <a:srgbClr val="145A7C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26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5407"/>
            <a:ext cx="13411200" cy="865640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0560" y="402803"/>
            <a:ext cx="12070080" cy="1032605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Park + Baseline Scenario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50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3487"/>
            <a:ext cx="13411200" cy="86149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02803"/>
            <a:ext cx="12070080" cy="104068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Walk Distances – Highlighted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349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8014"/>
            <a:ext cx="13411200" cy="864038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0560" y="402802"/>
            <a:ext cx="12070080" cy="101521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Park + No Build Scenario – New Uses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658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33</a:t>
            </a:fld>
            <a:endParaRPr lang="en-US" spc="-22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11200" cy="100584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19446258">
            <a:off x="5091741" y="6542981"/>
            <a:ext cx="713117" cy="7042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 rot="19446258">
            <a:off x="6615741" y="4942780"/>
            <a:ext cx="713117" cy="7042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446258">
            <a:off x="7493948" y="3980180"/>
            <a:ext cx="713117" cy="15067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9446258">
            <a:off x="3150363" y="493162"/>
            <a:ext cx="938274" cy="9130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248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96800" y="9220200"/>
            <a:ext cx="506695" cy="228600"/>
          </a:xfrm>
        </p:spPr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>
                <a:solidFill>
                  <a:schemeClr val="tx1"/>
                </a:solidFill>
              </a:rPr>
              <a:pPr marL="21913">
                <a:lnSpc>
                  <a:spcPts val="1052"/>
                </a:lnSpc>
              </a:pPr>
              <a:t>34</a:t>
            </a:fld>
            <a:endParaRPr lang="en-US" spc="-22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2035" y="953247"/>
            <a:ext cx="6538131" cy="435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8706" y="953247"/>
            <a:ext cx="5456518" cy="4355346"/>
          </a:xfrm>
          <a:prstGeom prst="rect">
            <a:avLst/>
          </a:prstGeom>
          <a:solidFill>
            <a:srgbClr val="0066CC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3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>
            <a:stCxn id="1026" idx="1"/>
            <a:endCxn id="1026" idx="3"/>
          </p:cNvCxnSpPr>
          <p:nvPr/>
        </p:nvCxnSpPr>
        <p:spPr>
          <a:xfrm>
            <a:off x="5916706" y="3130920"/>
            <a:ext cx="722879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026" idx="2"/>
            <a:endCxn id="1026" idx="0"/>
          </p:cNvCxnSpPr>
          <p:nvPr/>
        </p:nvCxnSpPr>
        <p:spPr>
          <a:xfrm flipV="1">
            <a:off x="9531101" y="953247"/>
            <a:ext cx="0" cy="435534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7"/>
          <p:cNvSpPr txBox="1"/>
          <p:nvPr/>
        </p:nvSpPr>
        <p:spPr>
          <a:xfrm>
            <a:off x="394447" y="1143000"/>
            <a:ext cx="5176929" cy="38230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56"/>
            <a:r>
              <a:rPr lang="en-US" sz="6211" spc="-121" dirty="0" smtClean="0">
                <a:solidFill>
                  <a:schemeClr val="bg1"/>
                </a:solidFill>
                <a:latin typeface="Calibri"/>
                <a:cs typeface="Calibri"/>
              </a:rPr>
              <a:t>CIP Funding to Support the Projects</a:t>
            </a:r>
          </a:p>
          <a:p>
            <a:pPr marL="10956"/>
            <a:endParaRPr sz="621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24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22020" y="25400"/>
            <a:ext cx="11567160" cy="1944159"/>
          </a:xfrm>
        </p:spPr>
        <p:txBody>
          <a:bodyPr>
            <a:normAutofit/>
          </a:bodyPr>
          <a:lstStyle/>
          <a:p>
            <a:r>
              <a:rPr lang="en-US" sz="4800" dirty="0" smtClean="0"/>
              <a:t>Central Beach Entertainment District Proposed Capital Funding</a:t>
            </a:r>
            <a:endParaRPr lang="en-US" sz="4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35</a:t>
            </a:fld>
            <a:endParaRPr lang="en-US" spc="-22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77947"/>
              </p:ext>
            </p:extLst>
          </p:nvPr>
        </p:nvGraphicFramePr>
        <p:xfrm>
          <a:off x="922020" y="1752600"/>
          <a:ext cx="11567160" cy="636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29273"/>
                <a:gridCol w="3237887"/>
              </a:tblGrid>
              <a:tr h="79603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Project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Amount</a:t>
                      </a:r>
                      <a:endParaRPr lang="en-US" sz="3600" dirty="0"/>
                    </a:p>
                  </a:txBody>
                  <a:tcPr/>
                </a:tc>
              </a:tr>
              <a:tr h="796035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Central Beach and Convention Parking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 smtClean="0"/>
                        <a:t>$60,000,000</a:t>
                      </a:r>
                      <a:endParaRPr lang="en-US" sz="3600" dirty="0"/>
                    </a:p>
                  </a:txBody>
                  <a:tcPr/>
                </a:tc>
              </a:tr>
              <a:tr h="796035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Sports</a:t>
                      </a:r>
                      <a:r>
                        <a:rPr lang="en-US" sz="3600" baseline="0" dirty="0" smtClean="0"/>
                        <a:t> Center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 smtClean="0"/>
                        <a:t>$50,000,000</a:t>
                      </a:r>
                      <a:endParaRPr lang="en-US" sz="3600" dirty="0"/>
                    </a:p>
                  </a:txBody>
                  <a:tcPr/>
                </a:tc>
              </a:tr>
              <a:tr h="796035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Dome</a:t>
                      </a:r>
                      <a:r>
                        <a:rPr lang="en-US" sz="3600" baseline="0" dirty="0" smtClean="0"/>
                        <a:t> Site Entertainment Venue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 smtClean="0"/>
                        <a:t>$30,000,000</a:t>
                      </a:r>
                      <a:endParaRPr lang="en-US" sz="3600" dirty="0"/>
                    </a:p>
                  </a:txBody>
                  <a:tcPr/>
                </a:tc>
              </a:tr>
              <a:tr h="796035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Dome Site Streetscapes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 smtClean="0"/>
                        <a:t>$7,500,000</a:t>
                      </a:r>
                      <a:endParaRPr lang="en-US" sz="3600" dirty="0"/>
                    </a:p>
                  </a:txBody>
                  <a:tcPr/>
                </a:tc>
              </a:tr>
              <a:tr h="796035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Pier Replacement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 smtClean="0"/>
                        <a:t>$21,500,000</a:t>
                      </a:r>
                      <a:endParaRPr lang="en-US" sz="3600" dirty="0"/>
                    </a:p>
                  </a:txBody>
                  <a:tcPr/>
                </a:tc>
              </a:tr>
              <a:tr h="796035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ViBe</a:t>
                      </a:r>
                      <a:r>
                        <a:rPr lang="en-US" sz="3600" baseline="0" dirty="0" smtClean="0"/>
                        <a:t> District (18</a:t>
                      </a:r>
                      <a:r>
                        <a:rPr lang="en-US" sz="3600" baseline="30000" dirty="0" smtClean="0"/>
                        <a:t>th</a:t>
                      </a:r>
                      <a:r>
                        <a:rPr lang="en-US" sz="3600" baseline="0" dirty="0" smtClean="0"/>
                        <a:t> &amp; 19</a:t>
                      </a:r>
                      <a:r>
                        <a:rPr lang="en-US" sz="3600" baseline="30000" dirty="0" smtClean="0"/>
                        <a:t>th</a:t>
                      </a:r>
                      <a:r>
                        <a:rPr lang="en-US" sz="3600" baseline="0" dirty="0" smtClean="0"/>
                        <a:t> Streets)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 smtClean="0"/>
                        <a:t>$23,800,000</a:t>
                      </a:r>
                      <a:endParaRPr lang="en-US" sz="3600" dirty="0"/>
                    </a:p>
                  </a:txBody>
                  <a:tcPr/>
                </a:tc>
              </a:tr>
              <a:tr h="796035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Total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$192,800,000</a:t>
                      </a:r>
                      <a:endParaRPr lang="en-US" sz="36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11250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22020" y="25401"/>
            <a:ext cx="11567160" cy="11938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Potential Leveraged Private Investment</a:t>
            </a:r>
            <a:endParaRPr lang="en-US" sz="4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36</a:t>
            </a:fld>
            <a:endParaRPr lang="en-US" spc="-22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610711"/>
              </p:ext>
            </p:extLst>
          </p:nvPr>
        </p:nvGraphicFramePr>
        <p:xfrm>
          <a:off x="922020" y="1219201"/>
          <a:ext cx="11955779" cy="7960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5580"/>
                <a:gridCol w="1981200"/>
                <a:gridCol w="3428999"/>
              </a:tblGrid>
              <a:tr h="79603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Project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Public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Private</a:t>
                      </a:r>
                      <a:endParaRPr lang="en-US" sz="3200" dirty="0"/>
                    </a:p>
                  </a:txBody>
                  <a:tcPr/>
                </a:tc>
              </a:tr>
              <a:tr h="796035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Central Beach and Convention Parking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/>
                        <a:t>$60 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3200" dirty="0"/>
                    </a:p>
                  </a:txBody>
                  <a:tcPr/>
                </a:tc>
              </a:tr>
              <a:tr h="796035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Sports</a:t>
                      </a:r>
                      <a:r>
                        <a:rPr lang="en-US" sz="3200" baseline="0" dirty="0" smtClean="0"/>
                        <a:t> Center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/>
                        <a:t>$50 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/>
                        <a:t>$2M   </a:t>
                      </a:r>
                      <a:endParaRPr lang="en-US" sz="3200" dirty="0"/>
                    </a:p>
                  </a:txBody>
                  <a:tcPr/>
                </a:tc>
              </a:tr>
              <a:tr h="796035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Dome</a:t>
                      </a:r>
                      <a:r>
                        <a:rPr lang="en-US" sz="3200" baseline="0" dirty="0" smtClean="0"/>
                        <a:t> Site Entertainment Venue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/>
                        <a:t>$30 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3200" dirty="0"/>
                    </a:p>
                  </a:txBody>
                  <a:tcPr/>
                </a:tc>
              </a:tr>
              <a:tr h="796035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Dome Site Streetscapes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/>
                        <a:t>$7.5</a:t>
                      </a:r>
                      <a:r>
                        <a:rPr lang="en-US" sz="3200" baseline="0" dirty="0" smtClean="0"/>
                        <a:t> M</a:t>
                      </a:r>
                      <a:endParaRPr lang="en-US" sz="3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3200" dirty="0"/>
                    </a:p>
                  </a:txBody>
                  <a:tcPr/>
                </a:tc>
              </a:tr>
              <a:tr h="796035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Dome Site Development (The</a:t>
                      </a:r>
                      <a:r>
                        <a:rPr lang="en-US" sz="3200" baseline="0" dirty="0" smtClean="0"/>
                        <a:t> Wave)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/>
                        <a:t>$150 M - $200 M</a:t>
                      </a:r>
                      <a:endParaRPr lang="en-US" sz="3200" dirty="0"/>
                    </a:p>
                  </a:txBody>
                  <a:tcPr/>
                </a:tc>
              </a:tr>
              <a:tr h="796035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Pier Replacement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/>
                        <a:t>$21.5 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3200" dirty="0"/>
                    </a:p>
                  </a:txBody>
                  <a:tcPr/>
                </a:tc>
              </a:tr>
              <a:tr h="796035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Pier Place Development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/>
                        <a:t>$154 M - $228 M</a:t>
                      </a:r>
                      <a:endParaRPr lang="en-US" sz="3200" dirty="0"/>
                    </a:p>
                  </a:txBody>
                  <a:tcPr/>
                </a:tc>
              </a:tr>
              <a:tr h="796035"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ViBe</a:t>
                      </a:r>
                      <a:r>
                        <a:rPr lang="en-US" sz="3200" baseline="0" dirty="0" smtClean="0"/>
                        <a:t> District (18</a:t>
                      </a:r>
                      <a:r>
                        <a:rPr lang="en-US" sz="3200" baseline="30000" dirty="0" smtClean="0"/>
                        <a:t>th</a:t>
                      </a:r>
                      <a:r>
                        <a:rPr lang="en-US" sz="3200" baseline="0" dirty="0" smtClean="0"/>
                        <a:t> &amp; 19</a:t>
                      </a:r>
                      <a:r>
                        <a:rPr lang="en-US" sz="3200" baseline="30000" dirty="0" smtClean="0"/>
                        <a:t>th</a:t>
                      </a:r>
                      <a:r>
                        <a:rPr lang="en-US" sz="3200" baseline="0" dirty="0" smtClean="0"/>
                        <a:t> Streets)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/>
                        <a:t>$23.8 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3200" dirty="0"/>
                    </a:p>
                  </a:txBody>
                  <a:tcPr/>
                </a:tc>
              </a:tr>
              <a:tr h="796035">
                <a:tc>
                  <a:txBody>
                    <a:bodyPr/>
                    <a:lstStyle/>
                    <a:p>
                      <a:pPr algn="r"/>
                      <a:r>
                        <a:rPr lang="en-US" sz="3200" b="1" dirty="0" smtClean="0"/>
                        <a:t>Total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b="1" dirty="0" smtClean="0"/>
                        <a:t>$192.8 M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b="1" dirty="0" smtClean="0"/>
                        <a:t>$306 M - $430 M  </a:t>
                      </a:r>
                      <a:endParaRPr lang="en-US" sz="32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63048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573000" y="9220200"/>
            <a:ext cx="430495" cy="304800"/>
          </a:xfrm>
        </p:spPr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>
                <a:solidFill>
                  <a:schemeClr val="tx1"/>
                </a:solidFill>
              </a:rPr>
              <a:pPr marL="21913">
                <a:lnSpc>
                  <a:spcPts val="1052"/>
                </a:lnSpc>
              </a:pPr>
              <a:t>37</a:t>
            </a:fld>
            <a:endParaRPr lang="en-US" spc="-22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2035" y="953247"/>
            <a:ext cx="6538131" cy="435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8706" y="953247"/>
            <a:ext cx="5456518" cy="4355346"/>
          </a:xfrm>
          <a:prstGeom prst="rect">
            <a:avLst/>
          </a:prstGeom>
          <a:solidFill>
            <a:srgbClr val="0066CC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3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>
            <a:stCxn id="1026" idx="1"/>
            <a:endCxn id="1026" idx="3"/>
          </p:cNvCxnSpPr>
          <p:nvPr/>
        </p:nvCxnSpPr>
        <p:spPr>
          <a:xfrm>
            <a:off x="5916706" y="3130920"/>
            <a:ext cx="722879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026" idx="2"/>
            <a:endCxn id="1026" idx="0"/>
          </p:cNvCxnSpPr>
          <p:nvPr/>
        </p:nvCxnSpPr>
        <p:spPr>
          <a:xfrm flipV="1">
            <a:off x="9531101" y="953247"/>
            <a:ext cx="0" cy="435534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7"/>
          <p:cNvSpPr txBox="1"/>
          <p:nvPr/>
        </p:nvSpPr>
        <p:spPr>
          <a:xfrm>
            <a:off x="525929" y="2333812"/>
            <a:ext cx="5456518" cy="1911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56"/>
            <a:r>
              <a:rPr lang="en-US" sz="6211" spc="-121" dirty="0" smtClean="0">
                <a:solidFill>
                  <a:schemeClr val="bg1"/>
                </a:solidFill>
                <a:latin typeface="Calibri"/>
                <a:cs typeface="Calibri"/>
              </a:rPr>
              <a:t>Questions /</a:t>
            </a:r>
          </a:p>
          <a:p>
            <a:pPr marL="10956"/>
            <a:r>
              <a:rPr lang="en-US" sz="6211" spc="-121" dirty="0" smtClean="0">
                <a:solidFill>
                  <a:schemeClr val="bg1"/>
                </a:solidFill>
                <a:latin typeface="Calibri"/>
                <a:cs typeface="Calibri"/>
              </a:rPr>
              <a:t>Discussion</a:t>
            </a:r>
            <a:endParaRPr sz="621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28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38</a:t>
            </a:fld>
            <a:endParaRPr lang="en-US" spc="-22" dirty="0"/>
          </a:p>
        </p:txBody>
      </p:sp>
    </p:spTree>
    <p:extLst>
      <p:ext uri="{BB962C8B-B14F-4D97-AF65-F5344CB8AC3E}">
        <p14:creationId xmlns:p14="http://schemas.microsoft.com/office/powerpoint/2010/main" val="26007737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39</a:t>
            </a:fld>
            <a:endParaRPr lang="en-US" spc="-22" dirty="0"/>
          </a:p>
        </p:txBody>
      </p:sp>
    </p:spTree>
    <p:extLst>
      <p:ext uri="{BB962C8B-B14F-4D97-AF65-F5344CB8AC3E}">
        <p14:creationId xmlns:p14="http://schemas.microsoft.com/office/powerpoint/2010/main" val="1041029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4</a:t>
            </a:fld>
            <a:endParaRPr lang="en-US" spc="-22" dirty="0"/>
          </a:p>
        </p:txBody>
      </p:sp>
      <p:sp>
        <p:nvSpPr>
          <p:cNvPr id="6" name="Rectangle 5"/>
          <p:cNvSpPr/>
          <p:nvPr/>
        </p:nvSpPr>
        <p:spPr>
          <a:xfrm>
            <a:off x="307975" y="4639284"/>
            <a:ext cx="6125482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Lato"/>
              </a:rPr>
              <a:t>“Look </a:t>
            </a:r>
            <a:r>
              <a:rPr lang="en-US" sz="3200" b="1" dirty="0">
                <a:latin typeface="Lato"/>
              </a:rPr>
              <a:t>for Virginia Beach within a few years to be considered a primo American beach destination, a jewel on one of the country’s most underrated stretches of coast</a:t>
            </a:r>
            <a:r>
              <a:rPr lang="en-US" sz="3200" b="1" dirty="0" smtClean="0">
                <a:latin typeface="Lato"/>
              </a:rPr>
              <a:t>.”</a:t>
            </a:r>
            <a:endParaRPr lang="en-US" sz="3200" b="1" dirty="0"/>
          </a:p>
        </p:txBody>
      </p:sp>
      <p:sp>
        <p:nvSpPr>
          <p:cNvPr id="7" name="AutoShape 5" descr="Image result for thrillist travel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90096"/>
            <a:ext cx="2968625" cy="219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2517460"/>
            <a:ext cx="4367349" cy="19288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190096"/>
            <a:ext cx="6019800" cy="943296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8077200" y="8839200"/>
            <a:ext cx="19812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63000" y="9067800"/>
            <a:ext cx="9144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439003" y="6858000"/>
            <a:ext cx="58674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2268200" y="7162800"/>
            <a:ext cx="35814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353800" y="6096000"/>
            <a:ext cx="9144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urf pa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93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Lease solicitation responses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018" y="2479677"/>
            <a:ext cx="7892917" cy="6579869"/>
          </a:xfrm>
        </p:spPr>
        <p:txBody>
          <a:bodyPr/>
          <a:lstStyle/>
          <a:p>
            <a:r>
              <a:rPr lang="en-US" dirty="0" smtClean="0"/>
              <a:t>Virginia Beach Development Authority </a:t>
            </a:r>
          </a:p>
          <a:p>
            <a:pPr lvl="1"/>
            <a:r>
              <a:rPr lang="en-US" dirty="0" smtClean="0"/>
              <a:t>In order to achieve a public private partnership through a Development Agreement and Sublease Agreement</a:t>
            </a:r>
          </a:p>
          <a:p>
            <a:endParaRPr lang="en-US" sz="1467" dirty="0"/>
          </a:p>
          <a:p>
            <a:r>
              <a:rPr lang="en-US" dirty="0" smtClean="0"/>
              <a:t>Wool Services Supply &amp; Logistics, LLC</a:t>
            </a:r>
          </a:p>
          <a:p>
            <a:pPr lvl="1"/>
            <a:r>
              <a:rPr lang="en-US" dirty="0" smtClean="0"/>
              <a:t>Additional written response received on February 19th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D215-1ACB-4338-8EB2-48F3FA1DC696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0654" y="2629912"/>
            <a:ext cx="2513441" cy="3238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0653" y="6432167"/>
            <a:ext cx="2520423" cy="3282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71999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Request for additional information from WSSL, LLC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020" y="2677582"/>
            <a:ext cx="11567160" cy="7180583"/>
          </a:xfrm>
        </p:spPr>
        <p:txBody>
          <a:bodyPr>
            <a:normAutofit fontScale="92500" lnSpcReduction="10000"/>
          </a:bodyPr>
          <a:lstStyle/>
          <a:p>
            <a:pPr marL="754397" indent="-754397">
              <a:buFont typeface="+mj-lt"/>
              <a:buAutoNum type="arabicPeriod"/>
            </a:pPr>
            <a:r>
              <a:rPr lang="en-US" dirty="0" smtClean="0"/>
              <a:t>Elements of the pier – including length, width, materials to be used, amenities to be included (e.g. restaurants, retail, etc.)</a:t>
            </a:r>
          </a:p>
          <a:p>
            <a:pPr marL="754397" indent="-754397">
              <a:buFont typeface="+mj-lt"/>
              <a:buAutoNum type="arabicPeriod"/>
            </a:pPr>
            <a:r>
              <a:rPr lang="en-US" dirty="0" smtClean="0"/>
              <a:t>Anticipated cost of the improvements</a:t>
            </a:r>
          </a:p>
          <a:p>
            <a:pPr marL="754397" indent="-754397">
              <a:buFont typeface="+mj-lt"/>
              <a:buAutoNum type="arabicPeriod"/>
            </a:pPr>
            <a:r>
              <a:rPr lang="en-US" dirty="0" smtClean="0"/>
              <a:t>Source of funds for the improvements, including public participation</a:t>
            </a:r>
          </a:p>
          <a:p>
            <a:pPr marL="754397" indent="-754397">
              <a:buFont typeface="+mj-lt"/>
              <a:buAutoNum type="arabicPeriod"/>
            </a:pPr>
            <a:r>
              <a:rPr lang="en-US" dirty="0" smtClean="0"/>
              <a:t>Previous development projects completed by WSSL, LLC and evidence of capacity to complete a pier development</a:t>
            </a:r>
          </a:p>
          <a:p>
            <a:pPr marL="754397" indent="-754397">
              <a:buFont typeface="+mj-lt"/>
              <a:buAutoNum type="arabicPeriod"/>
            </a:pPr>
            <a:r>
              <a:rPr lang="en-US" dirty="0" smtClean="0"/>
              <a:t>Identification of development partners, including architect, contractor, engineer</a:t>
            </a:r>
          </a:p>
          <a:p>
            <a:pPr marL="754397" indent="-754397">
              <a:buFont typeface="+mj-lt"/>
              <a:buAutoNum type="arabicPeriod"/>
            </a:pPr>
            <a:r>
              <a:rPr lang="en-US" dirty="0" smtClean="0"/>
              <a:t>Identification of associated development to be completed with the pier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D215-1ACB-4338-8EB2-48F3FA1DC69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293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907" y="4751293"/>
            <a:ext cx="3148300" cy="4114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Response to request </a:t>
            </a:r>
            <a:r>
              <a:rPr lang="en-US" dirty="0"/>
              <a:t>for </a:t>
            </a:r>
            <a:r>
              <a:rPr lang="en-US" dirty="0" smtClean="0"/>
              <a:t>additional information </a:t>
            </a:r>
            <a:r>
              <a:rPr lang="en-US" dirty="0"/>
              <a:t>from WSSL, LLC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020" y="2677583"/>
            <a:ext cx="7502296" cy="7180581"/>
          </a:xfrm>
        </p:spPr>
        <p:txBody>
          <a:bodyPr>
            <a:normAutofit/>
          </a:bodyPr>
          <a:lstStyle/>
          <a:p>
            <a:pPr marL="754397" indent="-754397">
              <a:buFont typeface="+mj-lt"/>
              <a:buAutoNum type="arabicPeriod"/>
            </a:pPr>
            <a:r>
              <a:rPr lang="en-US" dirty="0" smtClean="0"/>
              <a:t>Response provided no details</a:t>
            </a:r>
          </a:p>
          <a:p>
            <a:pPr marL="754397" indent="-754397">
              <a:buFont typeface="+mj-lt"/>
              <a:buAutoNum type="arabicPeriod"/>
            </a:pPr>
            <a:r>
              <a:rPr lang="en-US" dirty="0" smtClean="0"/>
              <a:t>No anticipated cost of improvements</a:t>
            </a:r>
          </a:p>
          <a:p>
            <a:pPr marL="754397" indent="-754397">
              <a:buFont typeface="+mj-lt"/>
              <a:buAutoNum type="arabicPeriod"/>
            </a:pPr>
            <a:r>
              <a:rPr lang="en-US" dirty="0" smtClean="0"/>
              <a:t>Response provided no details of private funding, but referenced use of the City’s TIP Fund</a:t>
            </a:r>
          </a:p>
          <a:p>
            <a:pPr marL="754397" indent="-754397">
              <a:buFont typeface="+mj-lt"/>
              <a:buAutoNum type="arabicPeriod"/>
            </a:pPr>
            <a:r>
              <a:rPr lang="en-US" dirty="0" smtClean="0"/>
              <a:t>Response provided no details</a:t>
            </a:r>
          </a:p>
          <a:p>
            <a:pPr marL="754397" indent="-754397">
              <a:buFont typeface="+mj-lt"/>
              <a:buAutoNum type="arabicPeriod"/>
            </a:pPr>
            <a:r>
              <a:rPr lang="en-US" dirty="0" smtClean="0"/>
              <a:t>Response provided no details</a:t>
            </a:r>
          </a:p>
          <a:p>
            <a:pPr marL="754397" indent="-754397">
              <a:buFont typeface="+mj-lt"/>
              <a:buAutoNum type="arabicPeriod"/>
            </a:pPr>
            <a:r>
              <a:rPr lang="en-US" dirty="0" smtClean="0"/>
              <a:t>Response provided no details</a:t>
            </a:r>
          </a:p>
          <a:p>
            <a:pPr marL="754397" indent="-754397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D215-1ACB-4338-8EB2-48F3FA1DC696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687" y="2971385"/>
            <a:ext cx="3130418" cy="408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95996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5</a:t>
            </a:fld>
            <a:endParaRPr lang="en-US" spc="-22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112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5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192000" y="8839200"/>
            <a:ext cx="811495" cy="209836"/>
          </a:xfrm>
        </p:spPr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>
                <a:solidFill>
                  <a:schemeClr val="tx1"/>
                </a:solidFill>
              </a:rPr>
              <a:pPr marL="21913">
                <a:lnSpc>
                  <a:spcPts val="1052"/>
                </a:lnSpc>
              </a:pPr>
              <a:t>6</a:t>
            </a:fld>
            <a:endParaRPr lang="en-US" spc="-22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2035" y="953247"/>
            <a:ext cx="6538131" cy="435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8706" y="953247"/>
            <a:ext cx="5456518" cy="4355346"/>
          </a:xfrm>
          <a:prstGeom prst="rect">
            <a:avLst/>
          </a:prstGeom>
          <a:solidFill>
            <a:srgbClr val="0066CC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53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>
            <a:stCxn id="1026" idx="1"/>
            <a:endCxn id="1026" idx="3"/>
          </p:cNvCxnSpPr>
          <p:nvPr/>
        </p:nvCxnSpPr>
        <p:spPr>
          <a:xfrm>
            <a:off x="5916706" y="3130920"/>
            <a:ext cx="722879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026" idx="2"/>
            <a:endCxn id="1026" idx="0"/>
          </p:cNvCxnSpPr>
          <p:nvPr/>
        </p:nvCxnSpPr>
        <p:spPr>
          <a:xfrm flipV="1">
            <a:off x="9531101" y="953247"/>
            <a:ext cx="0" cy="435534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7"/>
          <p:cNvSpPr txBox="1"/>
          <p:nvPr/>
        </p:nvSpPr>
        <p:spPr>
          <a:xfrm>
            <a:off x="501371" y="2175145"/>
            <a:ext cx="5456518" cy="1911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56"/>
            <a:r>
              <a:rPr lang="en-US" sz="6211" spc="-121" dirty="0" smtClean="0">
                <a:solidFill>
                  <a:schemeClr val="bg1"/>
                </a:solidFill>
                <a:latin typeface="Calibri"/>
                <a:cs typeface="Calibri"/>
              </a:rPr>
              <a:t>Convention &amp; Sports Center</a:t>
            </a:r>
          </a:p>
        </p:txBody>
      </p:sp>
    </p:spTree>
    <p:extLst>
      <p:ext uri="{BB962C8B-B14F-4D97-AF65-F5344CB8AC3E}">
        <p14:creationId xmlns:p14="http://schemas.microsoft.com/office/powerpoint/2010/main" val="316491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7</a:t>
            </a:fld>
            <a:endParaRPr lang="en-US" spc="-22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11200" cy="100584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19704489">
            <a:off x="3347557" y="512648"/>
            <a:ext cx="1310969" cy="18876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89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111" r="2549" b="3334"/>
          <a:stretch/>
        </p:blipFill>
        <p:spPr>
          <a:xfrm>
            <a:off x="7140858" y="990600"/>
            <a:ext cx="5766467" cy="7401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2348" r="48301" b="2348"/>
          <a:stretch/>
        </p:blipFill>
        <p:spPr>
          <a:xfrm rot="520707">
            <a:off x="9318084" y="4793010"/>
            <a:ext cx="4369618" cy="5669050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622232" y="-240910"/>
            <a:ext cx="12070080" cy="1676400"/>
          </a:xfrm>
        </p:spPr>
        <p:txBody>
          <a:bodyPr/>
          <a:lstStyle/>
          <a:p>
            <a:r>
              <a:rPr lang="en-US" dirty="0" smtClean="0"/>
              <a:t>Growing Destination Competition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1913">
              <a:lnSpc>
                <a:spcPts val="1052"/>
              </a:lnSpc>
            </a:pPr>
            <a:fld id="{81D60167-4931-47E6-BA6A-407CBD079E47}" type="slidenum">
              <a:rPr lang="en-US" spc="-22" smtClean="0"/>
              <a:pPr marL="21913">
                <a:lnSpc>
                  <a:spcPts val="1052"/>
                </a:lnSpc>
              </a:pPr>
              <a:t>8</a:t>
            </a:fld>
            <a:endParaRPr lang="en-US" spc="-22" dirty="0"/>
          </a:p>
        </p:txBody>
      </p:sp>
      <p:pic>
        <p:nvPicPr>
          <p:cNvPr id="1026" name="Picture 2" descr="Time Magazine September 4th, 2017 Issue 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16712"/>
            <a:ext cx="5529321" cy="736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36534" t="3888" r="36933" b="30001"/>
          <a:stretch/>
        </p:blipFill>
        <p:spPr>
          <a:xfrm>
            <a:off x="3743516" y="6753507"/>
            <a:ext cx="5235936" cy="313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7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60" y="949064"/>
            <a:ext cx="10787766" cy="106665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PPEA Process Overview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5531611"/>
              </p:ext>
            </p:extLst>
          </p:nvPr>
        </p:nvGraphicFramePr>
        <p:xfrm>
          <a:off x="1095059" y="1930598"/>
          <a:ext cx="11395765" cy="7746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/>
          </p:nvPr>
        </p:nvGraphicFramePr>
        <p:xfrm>
          <a:off x="1095059" y="5562600"/>
          <a:ext cx="11395765" cy="589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74395" y="6324600"/>
            <a:ext cx="872803" cy="680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10" dirty="0"/>
              <a:t>August</a:t>
            </a:r>
          </a:p>
          <a:p>
            <a:pPr algn="ctr"/>
            <a:r>
              <a:rPr lang="en-US" sz="1910" dirty="0"/>
              <a:t>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2093" y="6324600"/>
            <a:ext cx="995016" cy="680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10" dirty="0"/>
              <a:t>October</a:t>
            </a:r>
          </a:p>
          <a:p>
            <a:pPr algn="ctr"/>
            <a:r>
              <a:rPr lang="en-US" sz="1910" dirty="0"/>
              <a:t>2017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98667" y="6324600"/>
            <a:ext cx="995016" cy="680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10" dirty="0"/>
              <a:t>October</a:t>
            </a:r>
          </a:p>
          <a:p>
            <a:pPr algn="ctr"/>
            <a:r>
              <a:rPr lang="en-US" sz="1910" dirty="0"/>
              <a:t>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8391" y="6324600"/>
            <a:ext cx="1394851" cy="68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10" dirty="0"/>
              <a:t>November</a:t>
            </a:r>
          </a:p>
          <a:p>
            <a:pPr algn="ctr"/>
            <a:r>
              <a:rPr lang="en-US" sz="1910" dirty="0"/>
              <a:t>2017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71642" y="6324600"/>
            <a:ext cx="1302803" cy="68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10" dirty="0"/>
              <a:t>December</a:t>
            </a:r>
          </a:p>
          <a:p>
            <a:pPr algn="ctr"/>
            <a:r>
              <a:rPr lang="en-US" sz="1910" dirty="0"/>
              <a:t>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15089" y="6324600"/>
            <a:ext cx="1238794" cy="68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10" dirty="0"/>
              <a:t>February</a:t>
            </a:r>
          </a:p>
          <a:p>
            <a:pPr algn="ctr"/>
            <a:r>
              <a:rPr lang="en-US" sz="1910" dirty="0"/>
              <a:t>2018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65369" y="6324600"/>
            <a:ext cx="1382904" cy="68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10" dirty="0"/>
              <a:t>February</a:t>
            </a:r>
          </a:p>
          <a:p>
            <a:pPr algn="ctr"/>
            <a:r>
              <a:rPr lang="en-US" sz="1910" dirty="0"/>
              <a:t>2018</a:t>
            </a:r>
          </a:p>
        </p:txBody>
      </p:sp>
      <p:pic>
        <p:nvPicPr>
          <p:cNvPr id="14" name="Picture 4" descr="checked checkbox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38" y="7592352"/>
            <a:ext cx="580716" cy="58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271305" y="6324600"/>
            <a:ext cx="1219519" cy="68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10" dirty="0" smtClean="0"/>
              <a:t>July</a:t>
            </a:r>
            <a:endParaRPr lang="en-US" sz="1910" dirty="0"/>
          </a:p>
          <a:p>
            <a:pPr algn="ctr"/>
            <a:r>
              <a:rPr lang="en-US" sz="1910" dirty="0"/>
              <a:t>2018</a:t>
            </a:r>
          </a:p>
        </p:txBody>
      </p:sp>
      <p:pic>
        <p:nvPicPr>
          <p:cNvPr id="16" name="Picture 4" descr="checked checkbox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43" y="7592352"/>
            <a:ext cx="580716" cy="58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hecked checkbox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817" y="7592352"/>
            <a:ext cx="580716" cy="58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hecked checkbox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457" y="7592351"/>
            <a:ext cx="580716" cy="58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hecked checkbox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554" y="7592346"/>
            <a:ext cx="580716" cy="58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BC638-8030-40EB-AFC6-C6CF2888C5A0}" type="slidenum">
              <a:rPr lang="en-US" smtClean="0"/>
              <a:t>9</a:t>
            </a:fld>
            <a:endParaRPr lang="en-US"/>
          </a:p>
        </p:txBody>
      </p:sp>
      <p:pic>
        <p:nvPicPr>
          <p:cNvPr id="20" name="Picture 4" descr="checked checkbox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128" y="7592348"/>
            <a:ext cx="580716" cy="58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hecked checkbox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720" y="7583001"/>
            <a:ext cx="580716" cy="58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5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9246</TotalTime>
  <Words>1626</Words>
  <Application>Microsoft Office PowerPoint</Application>
  <PresentationFormat>Custom</PresentationFormat>
  <Paragraphs>370</Paragraphs>
  <Slides>42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Lato</vt:lpstr>
      <vt:lpstr>Lucida Sans Unicode</vt:lpstr>
      <vt:lpstr>Times New Roman</vt:lpstr>
      <vt:lpstr>Wingdings</vt:lpstr>
      <vt:lpstr>Office Theme</vt:lpstr>
      <vt:lpstr>PowerPoint Presentation</vt:lpstr>
      <vt:lpstr>Resort Strategic  Action Plan  (Adopted 2008)</vt:lpstr>
      <vt:lpstr>Resort Area Strategic Action Plan (Adopted 2008)</vt:lpstr>
      <vt:lpstr>PowerPoint Presentation</vt:lpstr>
      <vt:lpstr>PowerPoint Presentation</vt:lpstr>
      <vt:lpstr>PowerPoint Presentation</vt:lpstr>
      <vt:lpstr>PowerPoint Presentation</vt:lpstr>
      <vt:lpstr>Growing Destination Competition </vt:lpstr>
      <vt:lpstr>PPEA Process Overview</vt:lpstr>
      <vt:lpstr>Selection of Design - Build and Operator Teams</vt:lpstr>
      <vt:lpstr>Summary of Material Terms Sports Center (CIP 9-041) PPEA Interim Agreement (Design-Build)</vt:lpstr>
      <vt:lpstr>Summary of Material Terms Sports Center (CIP 9-041) PPEA Interim Agreement (Design-Build)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Dome Site Selection Process</vt:lpstr>
      <vt:lpstr>Highlights of Survey Responses (Over 2500)</vt:lpstr>
      <vt:lpstr>Highlights of Survey Written Responses (Over 1400)</vt:lpstr>
      <vt:lpstr>Next Steps – March - May</vt:lpstr>
      <vt:lpstr>PowerPoint Presentation</vt:lpstr>
      <vt:lpstr>PowerPoint Presentation</vt:lpstr>
      <vt:lpstr>Pier Process Overview</vt:lpstr>
      <vt:lpstr>Proposed Pier Project Terms</vt:lpstr>
      <vt:lpstr>Potential Public Private Development </vt:lpstr>
      <vt:lpstr>PowerPoint Presentation</vt:lpstr>
      <vt:lpstr>PowerPoint Presentation</vt:lpstr>
      <vt:lpstr>Resort Area Parking Strategy Districts</vt:lpstr>
      <vt:lpstr>Park + Baseline Scenario</vt:lpstr>
      <vt:lpstr>Walk Distances – Highlighted Projects</vt:lpstr>
      <vt:lpstr>Park + No Build Scenario – New Uses</vt:lpstr>
      <vt:lpstr>PowerPoint Presentation</vt:lpstr>
      <vt:lpstr>PowerPoint Presentation</vt:lpstr>
      <vt:lpstr>Central Beach Entertainment District Proposed Capital Funding</vt:lpstr>
      <vt:lpstr>Potential Leveraged Private Investment</vt:lpstr>
      <vt:lpstr>PowerPoint Presentation</vt:lpstr>
      <vt:lpstr>Appendix</vt:lpstr>
      <vt:lpstr>PowerPoint Presentation</vt:lpstr>
      <vt:lpstr>Lease solicitation responses</vt:lpstr>
      <vt:lpstr>Request for additional information from WSSL, LLC</vt:lpstr>
      <vt:lpstr>Response to request for additional information from WSSL, LLC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Harrison</dc:creator>
  <cp:lastModifiedBy>Robin Hart</cp:lastModifiedBy>
  <cp:revision>351</cp:revision>
  <cp:lastPrinted>2018-03-01T01:14:03Z</cp:lastPrinted>
  <dcterms:created xsi:type="dcterms:W3CDTF">2015-12-14T16:55:42Z</dcterms:created>
  <dcterms:modified xsi:type="dcterms:W3CDTF">2018-03-02T18:20:25Z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2015-12-14T00:00:00Z</vt:filetime>
  </property>
  <property fmtid="{D5CDD505-2E9C-101B-9397-08002B2CF9AE}" pid="3" name="Creator">
    <vt:lpwstr>Adobe InDesign CC 2015 (Windows)</vt:lpwstr>
  </property>
  <property fmtid="{D5CDD505-2E9C-101B-9397-08002B2CF9AE}" pid="4" name="LastSaved">
    <vt:filetime>2015-12-14T00:00:00Z</vt:filetime>
  </property>
</Properties>
</file>